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346" r:id="rId2"/>
    <p:sldId id="763" r:id="rId3"/>
    <p:sldId id="764" r:id="rId4"/>
    <p:sldId id="765" r:id="rId5"/>
    <p:sldId id="953" r:id="rId6"/>
    <p:sldId id="952" r:id="rId7"/>
    <p:sldId id="897" r:id="rId8"/>
    <p:sldId id="966" r:id="rId9"/>
    <p:sldId id="970" r:id="rId10"/>
    <p:sldId id="967" r:id="rId11"/>
    <p:sldId id="954" r:id="rId12"/>
    <p:sldId id="648" r:id="rId13"/>
    <p:sldId id="936" r:id="rId14"/>
    <p:sldId id="906" r:id="rId15"/>
    <p:sldId id="949" r:id="rId16"/>
    <p:sldId id="968" r:id="rId17"/>
    <p:sldId id="969" r:id="rId18"/>
    <p:sldId id="971" r:id="rId19"/>
    <p:sldId id="972" r:id="rId20"/>
    <p:sldId id="973" r:id="rId21"/>
    <p:sldId id="368" r:id="rId22"/>
    <p:sldId id="956" r:id="rId23"/>
    <p:sldId id="964" r:id="rId24"/>
    <p:sldId id="961" r:id="rId25"/>
    <p:sldId id="957" r:id="rId26"/>
    <p:sldId id="393" r:id="rId27"/>
    <p:sldId id="974" r:id="rId28"/>
    <p:sldId id="975" r:id="rId29"/>
    <p:sldId id="398" r:id="rId30"/>
    <p:sldId id="415" r:id="rId31"/>
    <p:sldId id="976" r:id="rId32"/>
    <p:sldId id="419" r:id="rId33"/>
    <p:sldId id="977" r:id="rId34"/>
    <p:sldId id="422" r:id="rId35"/>
    <p:sldId id="1082" r:id="rId36"/>
    <p:sldId id="108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A7369E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83016" autoAdjust="0"/>
  </p:normalViewPr>
  <p:slideViewPr>
    <p:cSldViewPr snapToGrid="0" snapToObjects="1">
      <p:cViewPr varScale="1">
        <p:scale>
          <a:sx n="91" d="100"/>
          <a:sy n="91" d="100"/>
        </p:scale>
        <p:origin x="1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46" d="100"/>
          <a:sy n="46" d="100"/>
        </p:scale>
        <p:origin x="-285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78B6C-4A41-584A-8F30-94E65B241D88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54923-BE75-6D46-A882-3BFB67297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95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78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Bats = second most speciose </a:t>
            </a:r>
            <a:r>
              <a:rPr lang="en-US" dirty="0" err="1"/>
              <a:t>mammailian</a:t>
            </a:r>
            <a:r>
              <a:rPr lang="en-US" dirty="0"/>
              <a:t> order; over 1200 species, making up 20% of known mammalian </a:t>
            </a:r>
            <a:r>
              <a:rPr lang="en-US" dirty="0" err="1"/>
              <a:t>diviersity</a:t>
            </a:r>
            <a:endParaRPr lang="en-US" dirty="0"/>
          </a:p>
          <a:p>
            <a:r>
              <a:rPr lang="en-US" dirty="0"/>
              <a:t>Subdivided into 2 orders. First emerged in the early Eocene ~52-50 million years ago</a:t>
            </a:r>
          </a:p>
          <a:p>
            <a:r>
              <a:rPr lang="en-US" dirty="0" err="1"/>
              <a:t>Yangterochiropterans</a:t>
            </a:r>
            <a:r>
              <a:rPr lang="en-US" dirty="0"/>
              <a:t> = formerly known as microbats are </a:t>
            </a:r>
            <a:r>
              <a:rPr lang="en-US" dirty="0" err="1"/>
              <a:t>echolotcating</a:t>
            </a:r>
            <a:r>
              <a:rPr lang="en-US" dirty="0"/>
              <a:t> and predominantly insect-eating. All new world species are </a:t>
            </a:r>
            <a:r>
              <a:rPr lang="en-US" dirty="0" err="1"/>
              <a:t>yanterochiropterans</a:t>
            </a:r>
            <a:r>
              <a:rPr lang="en-US" dirty="0"/>
              <a:t>. They offer important ecosystem services of pest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10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Suborder </a:t>
            </a:r>
            <a:r>
              <a:rPr lang="en-US" dirty="0" err="1"/>
              <a:t>yinpterochiroptera</a:t>
            </a:r>
            <a:r>
              <a:rPr lang="en-US" dirty="0"/>
              <a:t> includes the family </a:t>
            </a:r>
            <a:r>
              <a:rPr lang="en-US" dirty="0" err="1"/>
              <a:t>Pteropodidae</a:t>
            </a:r>
            <a:r>
              <a:rPr lang="en-US" dirty="0"/>
              <a:t>, the Old Word Fruit Bats (formerly ‘</a:t>
            </a:r>
            <a:r>
              <a:rPr lang="en-US" dirty="0" err="1"/>
              <a:t>megabats</a:t>
            </a:r>
            <a:r>
              <a:rPr lang="en-US" dirty="0"/>
              <a:t>’), which do not echolocate, use sight, and eat fruit. </a:t>
            </a:r>
          </a:p>
          <a:p>
            <a:r>
              <a:rPr lang="en-US" dirty="0"/>
              <a:t>Frugivorous bats are important pollinators and seed dispersers. Madagascar is home to three endemic species with diverse African, Asian, and pan-Indian Ocean origins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99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﻿International Union for the Conservation of Nature (IUCN) classifies 35% of Old World Fruit Bats (order: </a:t>
            </a:r>
            <a:r>
              <a:rPr lang="en-US" dirty="0" err="1"/>
              <a:t>Chiroptera</a:t>
            </a:r>
            <a:r>
              <a:rPr lang="en-US" dirty="0"/>
              <a:t>, family: </a:t>
            </a:r>
            <a:r>
              <a:rPr lang="en-US" dirty="0" err="1"/>
              <a:t>Pteropodidae</a:t>
            </a:r>
            <a:r>
              <a:rPr lang="en-US" dirty="0"/>
              <a:t>) as threatened, nearly three times the extent (12%) for all other bat species 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72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﻿International Union for the Conservation of Nature (IUCN) classifies 35% of Old World Fruit Bats (order: </a:t>
            </a:r>
            <a:r>
              <a:rPr lang="en-US" dirty="0" err="1"/>
              <a:t>Chiroptera</a:t>
            </a:r>
            <a:r>
              <a:rPr lang="en-US" dirty="0"/>
              <a:t>, family: </a:t>
            </a:r>
            <a:r>
              <a:rPr lang="en-US" dirty="0" err="1"/>
              <a:t>Pteropodidae</a:t>
            </a:r>
            <a:r>
              <a:rPr lang="en-US" dirty="0"/>
              <a:t>) as threatened, nearly three times the extent (12%) for all other bat species 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9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﻿International Union for the Conservation of Nature (IUCN) classifies 35% of Old World Fruit Bats (order: </a:t>
            </a:r>
            <a:r>
              <a:rPr lang="en-US" dirty="0" err="1"/>
              <a:t>Chiroptera</a:t>
            </a:r>
            <a:r>
              <a:rPr lang="en-US" dirty="0"/>
              <a:t>, family: </a:t>
            </a:r>
            <a:r>
              <a:rPr lang="en-US" dirty="0" err="1"/>
              <a:t>Pteropodidae</a:t>
            </a:r>
            <a:r>
              <a:rPr lang="en-US" dirty="0"/>
              <a:t>) as threatened, nearly three times the extent (12%) for all other bat species combined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508D1-CDDD-6445-AC0B-42415DA4AB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6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54923-BE75-6D46-A882-3BFB67297C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86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94BD1-20D9-8B4B-85EE-C885CCEB3C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7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1CE53-F48A-6C45-89E5-C82B5E57A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29511-5201-0043-8A1F-5A03A7DD9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9ED5A-BB10-0A4E-8BC2-B1A550C29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37C84-338F-5A4E-AC2A-98EC18315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79CA7-E3FF-E044-A2F6-D71C5E4F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1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D41E-0B0D-FD45-8610-13E1379A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15454-D604-214D-85B9-D433F98AA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11059-20A9-D74A-8A03-9CC1B7D6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12C1F-5491-DB4D-8781-DAEFA5FE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8438-FE03-C74B-B5CC-8E306AA5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6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B6D0F0-A1B4-D049-9FD1-86062EA5F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017FF-FEAD-5C42-8AA6-12BC329C9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96586-E0B9-0A4A-8BFF-8AB402FFB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7E4C-562A-7D4B-8FAF-921A81CE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DF501-21D7-F248-BDC5-0C30BB78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5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9B46-E0CB-4A49-8069-5B64F614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FD64-AC79-904A-8B42-1F5F9810B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26CDF-B3F9-1541-BD46-66107F3A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4EB75-5EF7-154C-B060-00EEE089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9C1FB-9D30-1449-B8ED-9EB243A3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9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CCAE-B3EC-124F-B788-26C03B287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26F5E-3013-DB48-B9C5-B2C29344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B218A-534F-EA48-96EE-DCC7D500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D830-D78C-B946-9DAA-307F442D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90C7F-F002-1747-9C2E-13200EC8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8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4F2C-EF71-5B47-8AD1-90D3E8E2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188E9-E5E5-B546-BDAD-B64982551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69F64-160C-4F46-B1FF-3D7B43DD2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77DCC-911C-9F4F-A089-3C1BAEF37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E704F-35C3-1040-8177-44FCDAA21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10234-9DFC-0647-94E0-E7A7A5CE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3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6F75-6E8A-E040-9745-17992DEC4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C9E4E-20BA-A842-AA43-CEC16421F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D4AED-FD01-DE43-A721-B0E8625DA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943C5-F0C2-DA4E-A801-971C6D795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9932C-B337-C54A-9058-D77BDC887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C7FFC-EDCF-6C42-B099-C78C8CBC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501A8-269E-184C-8CB0-327ED9BA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8E19A-D589-A147-BC62-2A6AF7E3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7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7806-9A7F-DC44-BCCC-5334C487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9BF68D-3814-C846-B718-41F2472D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9CB24-F0C8-6B45-8191-A5B31A14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C4699-79E9-8647-B65A-4806DA18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6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C16AF-6676-9A4E-AAA6-B8ACEE5E7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E375D-0C5C-7345-906B-7A858DFC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500C5-62F3-D44C-8D9F-04E982C8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64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5008-A97F-FE43-9DE8-E6A3417F4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D14B7-606A-E843-814A-2C2784F6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94FD6-F154-2240-A299-6584EDEE7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5962D-8767-7A49-A582-E8B3F5D1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71AFD-EB3B-D44A-8DB2-CB25F153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A98B1-7C87-F24E-B94D-757EDB13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C992-BEE3-1C48-8BE8-CA839C50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990D34-50F7-B446-B1B3-AA8FE9C7A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6B868-F8DA-1845-85BB-54EE1BBAF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68E9A-9FB1-4744-93B1-94FA656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FFE20-F04C-544F-BECB-4C751EC5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B7624-11D7-E543-88CC-00CD37AE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1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F17D8-121C-BA44-AC44-1512BF9D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61E3-5A12-504D-85FC-FE6C78C4F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14D8B-0DE8-3E40-A3BE-CC0B0F62E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D08C-16E4-7749-AFA8-34B592AEDFC3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D46C-1FB1-984A-A741-8F7A8FF57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1EB9C-6A87-F142-8EF7-ABD8FC704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A06EB-1B67-A349-AE23-3ABADB520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3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g"/><Relationship Id="rId3" Type="http://schemas.openxmlformats.org/officeDocument/2006/relationships/image" Target="../media/image23.tiff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5" Type="http://schemas.openxmlformats.org/officeDocument/2006/relationships/image" Target="../media/image35.tiff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Relationship Id="rId1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 dirty="0"/>
              <a:t>Les trajectoires des populations et la persistance des pathogènes: </a:t>
            </a:r>
            <a:br>
              <a:rPr lang="fr-FR" b="1" dirty="0"/>
            </a:br>
            <a:r>
              <a:rPr lang="fr-FR" sz="2900" b="1" dirty="0"/>
              <a:t>la biologie de la conservation et </a:t>
            </a:r>
            <a:br>
              <a:rPr lang="fr-FR" sz="2900" b="1" dirty="0"/>
            </a:br>
            <a:r>
              <a:rPr lang="fr-FR" sz="2900" b="1" dirty="0"/>
              <a:t>l'écologie des maladies à Madagascar</a:t>
            </a:r>
            <a:r>
              <a:rPr lang="en-US" sz="2900" b="1" dirty="0">
                <a:effectLst/>
              </a:rPr>
              <a:t> </a:t>
            </a:r>
            <a:endParaRPr lang="en-US" sz="29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8540" y="5105400"/>
            <a:ext cx="8204119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Cara Brook</a:t>
            </a:r>
          </a:p>
          <a:p>
            <a:pPr marL="0" indent="0" algn="ctr">
              <a:buNone/>
            </a:pPr>
            <a:r>
              <a:rPr lang="en-US" sz="2000" dirty="0"/>
              <a:t>Miller Postdoctoral Fellow</a:t>
            </a:r>
          </a:p>
          <a:p>
            <a:pPr marL="0" indent="0" algn="ctr">
              <a:buNone/>
            </a:pPr>
            <a:r>
              <a:rPr lang="en-US" sz="2000" dirty="0"/>
              <a:t>University of California, Berkeley</a:t>
            </a:r>
          </a:p>
          <a:p>
            <a:pPr marL="0" indent="0" algn="ctr">
              <a:buNone/>
            </a:pPr>
            <a:r>
              <a:rPr lang="en-US" sz="2000" dirty="0"/>
              <a:t>Janvier 2020</a:t>
            </a:r>
          </a:p>
        </p:txBody>
      </p:sp>
      <p:pic>
        <p:nvPicPr>
          <p:cNvPr id="5" name="Content Placeholder 3" descr="IMGP923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17627"/>
          <a:stretch/>
        </p:blipFill>
        <p:spPr>
          <a:xfrm>
            <a:off x="3080589" y="1907377"/>
            <a:ext cx="3510712" cy="3253529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172993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3385" y="282238"/>
            <a:ext cx="8032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Nous </a:t>
            </a:r>
            <a:r>
              <a:rPr lang="en-US" sz="3000" dirty="0" err="1"/>
              <a:t>pouvons</a:t>
            </a:r>
            <a:r>
              <a:rPr lang="en-US" sz="3000" dirty="0"/>
              <a:t> utilizer les </a:t>
            </a:r>
            <a:r>
              <a:rPr lang="en-US" sz="3000" dirty="0" err="1"/>
              <a:t>données</a:t>
            </a:r>
            <a:r>
              <a:rPr lang="en-US" sz="3000" dirty="0"/>
              <a:t> de </a:t>
            </a:r>
            <a:r>
              <a:rPr lang="en-US" sz="3000" dirty="0" err="1"/>
              <a:t>l’âge</a:t>
            </a:r>
            <a:r>
              <a:rPr lang="en-US" sz="3000" dirty="0"/>
              <a:t> pour </a:t>
            </a:r>
            <a:r>
              <a:rPr lang="en-US" sz="3000" dirty="0" err="1"/>
              <a:t>construire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FF40FF"/>
                </a:solidFill>
              </a:rPr>
              <a:t>les </a:t>
            </a:r>
            <a:r>
              <a:rPr lang="en-US" sz="3000" b="1" dirty="0" err="1">
                <a:solidFill>
                  <a:srgbClr val="FF40FF"/>
                </a:solidFill>
              </a:rPr>
              <a:t>modèles</a:t>
            </a:r>
            <a:r>
              <a:rPr lang="en-US" sz="3000" b="1" dirty="0">
                <a:solidFill>
                  <a:srgbClr val="FF40FF"/>
                </a:solidFill>
              </a:rPr>
              <a:t> </a:t>
            </a:r>
            <a:r>
              <a:rPr lang="en-US" sz="3000" b="1" dirty="0" err="1">
                <a:solidFill>
                  <a:srgbClr val="FF40FF"/>
                </a:solidFill>
              </a:rPr>
              <a:t>mécanistes</a:t>
            </a:r>
            <a:endParaRPr lang="en-US" sz="30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26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IMGP034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84" r="-10384"/>
          <a:stretch/>
        </p:blipFill>
        <p:spPr>
          <a:xfrm>
            <a:off x="-178857" y="3048226"/>
            <a:ext cx="3772483" cy="2074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/>
          <a:srcRect t="1441" b="100"/>
          <a:stretch/>
        </p:blipFill>
        <p:spPr>
          <a:xfrm>
            <a:off x="5797695" y="3048226"/>
            <a:ext cx="3172646" cy="2074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Content Placeholder 7"/>
          <p:cNvPicPr>
            <a:picLocks noChangeAspect="1"/>
          </p:cNvPicPr>
          <p:nvPr/>
        </p:nvPicPr>
        <p:blipFill rotWithShape="1">
          <a:blip r:embed="rId4"/>
          <a:srcRect l="-1692" t="38922" r="24153" b="11419"/>
          <a:stretch/>
        </p:blipFill>
        <p:spPr>
          <a:xfrm>
            <a:off x="3383408" y="3038496"/>
            <a:ext cx="2212320" cy="2133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159514" y="2443499"/>
            <a:ext cx="246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Franklin Gothic Medium"/>
                <a:cs typeface="Franklin Gothic Medium"/>
              </a:rPr>
              <a:t>Pteropus</a:t>
            </a:r>
            <a:r>
              <a:rPr lang="en-US" i="1" dirty="0">
                <a:latin typeface="Franklin Gothic Medium"/>
                <a:cs typeface="Franklin Gothic Medium"/>
              </a:rPr>
              <a:t> </a:t>
            </a:r>
            <a:r>
              <a:rPr lang="en-US" i="1" dirty="0" err="1">
                <a:latin typeface="Franklin Gothic Medium"/>
                <a:cs typeface="Franklin Gothic Medium"/>
              </a:rPr>
              <a:t>rufus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(N= </a:t>
            </a:r>
            <a:r>
              <a:rPr lang="en-US" dirty="0"/>
              <a:t>211)</a:t>
            </a:r>
            <a:endParaRPr lang="en-US" dirty="0">
              <a:latin typeface="Franklin Gothic Medium"/>
              <a:cs typeface="Franklin Gothic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085" y="2443499"/>
            <a:ext cx="2103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Franklin Gothic Medium"/>
                <a:cs typeface="Franklin Gothic Medium"/>
              </a:rPr>
              <a:t>Eidolon </a:t>
            </a:r>
            <a:r>
              <a:rPr lang="en-US" i="1" dirty="0" err="1">
                <a:latin typeface="Franklin Gothic Medium"/>
                <a:cs typeface="Franklin Gothic Medium"/>
              </a:rPr>
              <a:t>dupreanum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/>
              <a:t>(N= 340) </a:t>
            </a:r>
            <a:endParaRPr lang="en-US" dirty="0">
              <a:latin typeface="Franklin Gothic Medium"/>
              <a:cs typeface="Franklin Gothic Medium"/>
            </a:endParaRPr>
          </a:p>
          <a:p>
            <a:pPr algn="ctr"/>
            <a:endParaRPr lang="en-US" i="1" dirty="0">
              <a:latin typeface="Franklin Gothic Medium"/>
              <a:cs typeface="Franklin Gothic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7694" y="2503461"/>
            <a:ext cx="312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Franklin Gothic Medium"/>
                <a:cs typeface="Franklin Gothic Medium"/>
              </a:rPr>
              <a:t>Rousettus</a:t>
            </a:r>
            <a:r>
              <a:rPr lang="en-US" i="1" dirty="0">
                <a:latin typeface="Franklin Gothic Medium"/>
                <a:cs typeface="Franklin Gothic Medium"/>
              </a:rPr>
              <a:t> </a:t>
            </a:r>
            <a:r>
              <a:rPr lang="en-US" i="1" dirty="0" err="1">
                <a:latin typeface="Franklin Gothic Medium"/>
                <a:cs typeface="Franklin Gothic Medium"/>
              </a:rPr>
              <a:t>madagascariensis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/>
              <a:t>(N=259)</a:t>
            </a:r>
            <a:endParaRPr lang="en-US" i="1" dirty="0">
              <a:latin typeface="Franklin Gothic Medium"/>
              <a:cs typeface="Franklin Gothic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7161" y="6550223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Brook et al. 2019  </a:t>
            </a:r>
            <a:r>
              <a:rPr lang="en-US" sz="1400" i="1" dirty="0"/>
              <a:t>Journal of Animal Ecology</a:t>
            </a:r>
            <a:endParaRPr lang="en-US" sz="1400" dirty="0">
              <a:latin typeface="Franklin Gothic Medium"/>
              <a:cs typeface="Franklin Gothic Medium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778" y="470345"/>
            <a:ext cx="8308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Nous </a:t>
            </a:r>
            <a:r>
              <a:rPr lang="en-US" sz="2800" dirty="0" err="1"/>
              <a:t>avons</a:t>
            </a:r>
            <a:r>
              <a:rPr lang="en-US" sz="2800" dirty="0"/>
              <a:t> </a:t>
            </a:r>
            <a:r>
              <a:rPr lang="en-US" sz="2800" dirty="0" err="1"/>
              <a:t>capturé</a:t>
            </a:r>
            <a:r>
              <a:rPr lang="en-US" sz="2800" dirty="0"/>
              <a:t> et </a:t>
            </a:r>
            <a:r>
              <a:rPr lang="en-US" sz="2800" dirty="0" err="1"/>
              <a:t>échantillioné</a:t>
            </a:r>
            <a:r>
              <a:rPr lang="en-US" sz="2800" dirty="0"/>
              <a:t> 810 </a:t>
            </a:r>
            <a:r>
              <a:rPr lang="en-US" sz="2800" dirty="0" err="1"/>
              <a:t>chauves-souris</a:t>
            </a:r>
            <a:r>
              <a:rPr lang="en-US" sz="2800" dirty="0"/>
              <a:t> </a:t>
            </a:r>
            <a:r>
              <a:rPr lang="en-US" sz="2800" dirty="0" err="1"/>
              <a:t>frugivores</a:t>
            </a:r>
            <a:r>
              <a:rPr lang="en-US" sz="2800" dirty="0"/>
              <a:t> </a:t>
            </a:r>
            <a:r>
              <a:rPr lang="en-US" sz="2800" dirty="0" err="1"/>
              <a:t>à</a:t>
            </a:r>
            <a:r>
              <a:rPr lang="en-US" sz="2800" dirty="0"/>
              <a:t> Madagascar pendant 22 </a:t>
            </a:r>
            <a:r>
              <a:rPr lang="en-US" sz="2800" dirty="0" err="1"/>
              <a:t>mois</a:t>
            </a:r>
            <a:r>
              <a:rPr lang="en-US" sz="2800" dirty="0"/>
              <a:t>, y </a:t>
            </a:r>
            <a:r>
              <a:rPr lang="en-US" sz="2800" dirty="0" err="1"/>
              <a:t>compris</a:t>
            </a:r>
            <a:r>
              <a:rPr lang="en-US" sz="2800" dirty="0"/>
              <a:t> </a:t>
            </a:r>
            <a:r>
              <a:rPr lang="en-US" sz="2800" dirty="0" err="1"/>
              <a:t>chaque</a:t>
            </a:r>
            <a:r>
              <a:rPr lang="en-US" sz="2800" dirty="0"/>
              <a:t> </a:t>
            </a:r>
            <a:r>
              <a:rPr lang="en-US" sz="2800" dirty="0" err="1"/>
              <a:t>mois</a:t>
            </a:r>
            <a:r>
              <a:rPr lang="en-US" sz="2800" dirty="0"/>
              <a:t> du </a:t>
            </a:r>
            <a:r>
              <a:rPr lang="en-US" sz="2800" dirty="0" err="1"/>
              <a:t>calendrier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974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8138" y="6089917"/>
            <a:ext cx="3605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j-lt"/>
                <a:cs typeface="Franklin Gothic Medium"/>
              </a:rPr>
              <a:t>Hayman 2012 </a:t>
            </a:r>
            <a:r>
              <a:rPr lang="en-US" sz="1400" i="1" dirty="0">
                <a:latin typeface="+mj-lt"/>
                <a:cs typeface="Franklin Gothic Medium"/>
              </a:rPr>
              <a:t>J </a:t>
            </a:r>
            <a:r>
              <a:rPr lang="en-US" sz="1400" i="1" dirty="0" err="1">
                <a:latin typeface="+mj-lt"/>
                <a:cs typeface="Franklin Gothic Medium"/>
              </a:rPr>
              <a:t>Mammalogy</a:t>
            </a:r>
            <a:r>
              <a:rPr lang="en-US" sz="1400" i="1" dirty="0">
                <a:latin typeface="+mj-lt"/>
                <a:cs typeface="Franklin Gothic Medium"/>
              </a:rPr>
              <a:t>. </a:t>
            </a:r>
          </a:p>
          <a:p>
            <a:pPr algn="r"/>
            <a:r>
              <a:rPr lang="en-US" sz="1400" dirty="0" err="1">
                <a:latin typeface="+mj-lt"/>
                <a:cs typeface="Franklin Gothic Medium"/>
              </a:rPr>
              <a:t>Divjlan</a:t>
            </a:r>
            <a:r>
              <a:rPr lang="en-US" sz="1400" dirty="0">
                <a:latin typeface="+mj-lt"/>
                <a:cs typeface="Franklin Gothic Medium"/>
              </a:rPr>
              <a:t> et al. 2006 </a:t>
            </a:r>
            <a:r>
              <a:rPr lang="en-US" sz="1400" i="1" dirty="0">
                <a:latin typeface="+mj-lt"/>
                <a:cs typeface="Franklin Gothic Medium"/>
              </a:rPr>
              <a:t>J Wildlife Management.</a:t>
            </a:r>
          </a:p>
          <a:p>
            <a:pPr algn="r"/>
            <a:r>
              <a:rPr lang="en-US" sz="1400" dirty="0">
                <a:latin typeface="+mj-lt"/>
                <a:cs typeface="Franklin Gothic Medium"/>
              </a:rPr>
              <a:t>Matson’s Laboratory, Missoula, MT</a:t>
            </a:r>
          </a:p>
        </p:txBody>
      </p:sp>
      <p:pic>
        <p:nvPicPr>
          <p:cNvPr id="7" name="Content Placeholder 41" descr="IMG_05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8" t="1420" r="3648" b="9185"/>
          <a:stretch/>
        </p:blipFill>
        <p:spPr>
          <a:xfrm>
            <a:off x="3615814" y="1884805"/>
            <a:ext cx="4117277" cy="4071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683385" y="282238"/>
            <a:ext cx="803264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Nous </a:t>
            </a:r>
            <a:r>
              <a:rPr lang="en-US" sz="2600" dirty="0" err="1"/>
              <a:t>avons</a:t>
            </a:r>
            <a:r>
              <a:rPr lang="en-US" sz="2600" dirty="0"/>
              <a:t> </a:t>
            </a:r>
            <a:r>
              <a:rPr lang="en-US" sz="2600" dirty="0" err="1"/>
              <a:t>extrait</a:t>
            </a:r>
            <a:r>
              <a:rPr lang="en-US" sz="2600" dirty="0"/>
              <a:t> des dents </a:t>
            </a:r>
            <a:r>
              <a:rPr lang="en-US" sz="2600" dirty="0" err="1"/>
              <a:t>prémolaires</a:t>
            </a:r>
            <a:r>
              <a:rPr lang="en-US" sz="2600" dirty="0"/>
              <a:t> sous </a:t>
            </a:r>
            <a:r>
              <a:rPr lang="en-US" sz="2600" dirty="0" err="1"/>
              <a:t>anesthésie</a:t>
            </a:r>
            <a:r>
              <a:rPr lang="en-US" sz="2600" dirty="0"/>
              <a:t> d'un sous-ensemble de </a:t>
            </a:r>
            <a:r>
              <a:rPr lang="en-US" sz="2600" dirty="0" err="1"/>
              <a:t>chauves-souris</a:t>
            </a:r>
            <a:r>
              <a:rPr lang="en-US" sz="2600" dirty="0"/>
              <a:t> </a:t>
            </a:r>
            <a:r>
              <a:rPr lang="en-US" sz="2600" dirty="0" err="1"/>
              <a:t>adultes</a:t>
            </a:r>
            <a:r>
              <a:rPr lang="en-US" sz="2600" dirty="0"/>
              <a:t> pour determiner </a:t>
            </a:r>
            <a:r>
              <a:rPr lang="en-US" sz="2600" dirty="0" err="1"/>
              <a:t>leur</a:t>
            </a:r>
            <a:r>
              <a:rPr lang="en-US" sz="2600" dirty="0"/>
              <a:t> </a:t>
            </a:r>
            <a:r>
              <a:rPr lang="en-US" sz="2600" dirty="0" err="1"/>
              <a:t>âges</a:t>
            </a:r>
            <a:endParaRPr lang="en-US" sz="2600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969902"/>
            <a:ext cx="3224475" cy="5665711"/>
            <a:chOff x="3109205" y="1427863"/>
            <a:chExt cx="2891390" cy="5052282"/>
          </a:xfrm>
        </p:grpSpPr>
        <p:pic>
          <p:nvPicPr>
            <p:cNvPr id="10" name="Content Placeholder 35" descr="P_rufus_age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" t="21578" r="35852"/>
            <a:stretch/>
          </p:blipFill>
          <p:spPr>
            <a:xfrm>
              <a:off x="3472176" y="4226794"/>
              <a:ext cx="2459763" cy="225335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Rectangle 10"/>
            <p:cNvSpPr/>
            <p:nvPr/>
          </p:nvSpPr>
          <p:spPr>
            <a:xfrm rot="16200000">
              <a:off x="2375403" y="5130061"/>
              <a:ext cx="2002215" cy="3286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Franklin Gothic Medium" pitchFamily="34" charset="0"/>
                </a:rPr>
                <a:t>2-yr old </a:t>
              </a:r>
              <a:r>
                <a:rPr lang="en-US" sz="1400" i="1" dirty="0">
                  <a:solidFill>
                    <a:schemeClr val="tx1"/>
                  </a:solidFill>
                  <a:latin typeface="Franklin Gothic Medium" pitchFamily="34" charset="0"/>
                </a:rPr>
                <a:t>P. </a:t>
              </a:r>
              <a:r>
                <a:rPr lang="en-US" sz="1400" i="1" dirty="0" err="1">
                  <a:solidFill>
                    <a:schemeClr val="tx1"/>
                  </a:solidFill>
                  <a:latin typeface="Franklin Gothic Medium" pitchFamily="34" charset="0"/>
                </a:rPr>
                <a:t>rufus</a:t>
              </a:r>
              <a:endParaRPr lang="en-US" sz="1400" i="1" dirty="0">
                <a:solidFill>
                  <a:schemeClr val="tx1"/>
                </a:solidFill>
                <a:latin typeface="Franklin Gothic Medium" pitchFamily="34" charset="0"/>
              </a:endParaRPr>
            </a:p>
          </p:txBody>
        </p:sp>
        <p:pic>
          <p:nvPicPr>
            <p:cNvPr id="12" name="Content Placeholder 39" descr="E_dupreanum_age14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5" t="22948" r="24885" b="1"/>
            <a:stretch/>
          </p:blipFill>
          <p:spPr>
            <a:xfrm>
              <a:off x="3540832" y="1598112"/>
              <a:ext cx="2459763" cy="231741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Rectangle 12"/>
            <p:cNvSpPr/>
            <p:nvPr/>
          </p:nvSpPr>
          <p:spPr>
            <a:xfrm rot="16200000">
              <a:off x="2132074" y="2404994"/>
              <a:ext cx="2487663" cy="5334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Franklin Gothic Medium" pitchFamily="34" charset="0"/>
                </a:rPr>
                <a:t>14-yr old </a:t>
              </a:r>
              <a:r>
                <a:rPr lang="en-US" sz="1400" i="1" dirty="0">
                  <a:solidFill>
                    <a:schemeClr val="tx1"/>
                  </a:solidFill>
                  <a:latin typeface="Franklin Gothic Medium" pitchFamily="34" charset="0"/>
                </a:rPr>
                <a:t>E. </a:t>
              </a:r>
              <a:r>
                <a:rPr lang="en-US" sz="1400" i="1" dirty="0" err="1">
                  <a:solidFill>
                    <a:schemeClr val="tx1"/>
                  </a:solidFill>
                  <a:latin typeface="Franklin Gothic Medium" pitchFamily="34" charset="0"/>
                </a:rPr>
                <a:t>dupreanum</a:t>
              </a:r>
              <a:endParaRPr lang="en-US" sz="1400" i="1" dirty="0">
                <a:solidFill>
                  <a:schemeClr val="tx1"/>
                </a:solidFill>
                <a:latin typeface="Franklin Gothic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14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6100" y="6334780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j-lt"/>
                <a:cs typeface="Franklin Gothic Medium"/>
              </a:rPr>
              <a:t>Siler 1979 </a:t>
            </a:r>
            <a:r>
              <a:rPr lang="en-US" sz="1400" i="1" dirty="0">
                <a:latin typeface="+mj-lt"/>
                <a:cs typeface="Franklin Gothic Medium"/>
              </a:rPr>
              <a:t>Ecology. </a:t>
            </a:r>
          </a:p>
          <a:p>
            <a:pPr algn="r"/>
            <a:r>
              <a:rPr lang="en-US" sz="1400" dirty="0">
                <a:latin typeface="+mj-lt"/>
                <a:cs typeface="Franklin Gothic Medium"/>
              </a:rPr>
              <a:t>Brook et al 2019 </a:t>
            </a:r>
            <a:r>
              <a:rPr lang="en-US" sz="1400" i="1" dirty="0">
                <a:latin typeface="+mj-lt"/>
                <a:cs typeface="Franklin Gothic Medium"/>
              </a:rPr>
              <a:t>Biological Conservation.</a:t>
            </a:r>
            <a:endParaRPr lang="en-US" sz="1400" dirty="0">
              <a:latin typeface="+mj-lt"/>
              <a:cs typeface="Franklin Gothic Medium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000" y="-432282"/>
            <a:ext cx="9017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br>
              <a:rPr lang="en-US" sz="2600" dirty="0"/>
            </a:br>
            <a:r>
              <a:rPr lang="en-US" sz="2600" dirty="0"/>
              <a:t>Nous </a:t>
            </a:r>
            <a:r>
              <a:rPr lang="en-US" sz="2600" dirty="0" err="1"/>
              <a:t>utilisons</a:t>
            </a:r>
            <a:r>
              <a:rPr lang="en-US" sz="2600" dirty="0"/>
              <a:t> </a:t>
            </a:r>
            <a:r>
              <a:rPr lang="en-US" sz="2600" dirty="0" err="1"/>
              <a:t>ces</a:t>
            </a:r>
            <a:r>
              <a:rPr lang="en-US" sz="2600" dirty="0"/>
              <a:t> </a:t>
            </a:r>
            <a:r>
              <a:rPr lang="en-US" sz="2600" dirty="0" err="1"/>
              <a:t>données</a:t>
            </a:r>
            <a:r>
              <a:rPr lang="en-US" sz="2600" dirty="0"/>
              <a:t> </a:t>
            </a:r>
            <a:r>
              <a:rPr lang="en-US" sz="2600" dirty="0" err="1"/>
              <a:t>dentaires</a:t>
            </a:r>
            <a:r>
              <a:rPr lang="en-US" sz="2600" dirty="0"/>
              <a:t> pour </a:t>
            </a:r>
            <a:r>
              <a:rPr lang="en-US" sz="2600" dirty="0" err="1"/>
              <a:t>construire</a:t>
            </a:r>
            <a:r>
              <a:rPr lang="en-US" sz="2600" dirty="0"/>
              <a:t> </a:t>
            </a:r>
            <a:r>
              <a:rPr lang="en-US" sz="2600" dirty="0" err="1"/>
              <a:t>une</a:t>
            </a:r>
            <a:r>
              <a:rPr lang="en-US" sz="2600" dirty="0"/>
              <a:t> distribution de la </a:t>
            </a:r>
            <a:r>
              <a:rPr lang="en-US" sz="2600" dirty="0" err="1"/>
              <a:t>fréquence</a:t>
            </a:r>
            <a:r>
              <a:rPr lang="en-US" sz="2600" dirty="0"/>
              <a:t> de </a:t>
            </a:r>
            <a:r>
              <a:rPr lang="en-US" sz="2600" dirty="0" err="1"/>
              <a:t>l'âge</a:t>
            </a:r>
            <a:r>
              <a:rPr lang="en-US" sz="2600" dirty="0"/>
              <a:t> pour </a:t>
            </a:r>
            <a:r>
              <a:rPr lang="en-US" sz="2600" dirty="0" err="1"/>
              <a:t>décrire</a:t>
            </a:r>
            <a:r>
              <a:rPr lang="en-US" sz="2600" dirty="0"/>
              <a:t> la </a:t>
            </a:r>
            <a:r>
              <a:rPr lang="en-US" sz="2600" dirty="0" err="1"/>
              <a:t>démographie</a:t>
            </a:r>
            <a:r>
              <a:rPr lang="en-US" sz="2600" dirty="0"/>
              <a:t> des </a:t>
            </a:r>
            <a:r>
              <a:rPr lang="en-US" sz="2600" dirty="0" err="1"/>
              <a:t>espèces</a:t>
            </a:r>
            <a:r>
              <a:rPr lang="en-US" sz="2600" dirty="0"/>
              <a:t> des </a:t>
            </a:r>
            <a:r>
              <a:rPr lang="en-US" sz="2600" dirty="0" err="1"/>
              <a:t>chauves-souris</a:t>
            </a:r>
            <a:r>
              <a:rPr lang="en-US" sz="2600" dirty="0"/>
              <a:t> frugivores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2AD683-7E55-D54B-A3B9-8C68C0C8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78" y="1260489"/>
            <a:ext cx="3621244" cy="4828325"/>
          </a:xfrm>
          <a:prstGeom prst="rect">
            <a:avLst/>
          </a:prstGeom>
        </p:spPr>
      </p:pic>
      <p:pic>
        <p:nvPicPr>
          <p:cNvPr id="15" name="Content Placeholder 5" descr="IMGP0340.JPG">
            <a:extLst>
              <a:ext uri="{FF2B5EF4-FFF2-40B4-BE49-F238E27FC236}">
                <a16:creationId xmlns:a16="http://schemas.microsoft.com/office/drawing/2014/main" id="{69DC2DB1-030C-B846-89A3-BBE2D7A59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1" r="9202"/>
          <a:stretch/>
        </p:blipFill>
        <p:spPr>
          <a:xfrm>
            <a:off x="1646384" y="1422502"/>
            <a:ext cx="2468416" cy="20233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2029E20C-4944-8D4D-A4B4-92BF6202F4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92" t="38922" r="24153" b="11419"/>
          <a:stretch/>
        </p:blipFill>
        <p:spPr>
          <a:xfrm>
            <a:off x="1646384" y="3445841"/>
            <a:ext cx="2468416" cy="2380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734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6100" y="6365025"/>
            <a:ext cx="351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j-lt"/>
                <a:cs typeface="Franklin Gothic Medium"/>
              </a:rPr>
              <a:t>Brook et al 2019 </a:t>
            </a:r>
            <a:r>
              <a:rPr lang="en-US" sz="1400" i="1" dirty="0">
                <a:latin typeface="+mj-lt"/>
                <a:cs typeface="Franklin Gothic Medium"/>
              </a:rPr>
              <a:t>Biological Conservation.</a:t>
            </a:r>
            <a:endParaRPr lang="en-US" sz="1400" dirty="0">
              <a:latin typeface="+mj-lt"/>
              <a:cs typeface="Franklin Gothic Medium"/>
            </a:endParaRPr>
          </a:p>
          <a:p>
            <a:pPr algn="r"/>
            <a:r>
              <a:rPr lang="en-US" sz="1400" dirty="0">
                <a:latin typeface="+mj-lt"/>
                <a:cs typeface="Franklin Gothic Medium"/>
              </a:rPr>
              <a:t>Siler 1979 </a:t>
            </a:r>
            <a:r>
              <a:rPr lang="en-US" sz="1400" i="1" dirty="0">
                <a:latin typeface="+mj-lt"/>
                <a:cs typeface="Franklin Gothic Medium"/>
              </a:rPr>
              <a:t>Ecology.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00" y="2651667"/>
            <a:ext cx="38150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i="1" dirty="0"/>
              <a:t>(</a:t>
            </a:r>
            <a:r>
              <a:rPr lang="en-US" sz="2200" i="1" dirty="0" err="1"/>
              <a:t>où</a:t>
            </a:r>
            <a:r>
              <a:rPr lang="en-US" sz="2200" i="1" dirty="0"/>
              <a:t> lx </a:t>
            </a:r>
            <a:r>
              <a:rPr lang="en-US" sz="2200" i="1" dirty="0" err="1"/>
              <a:t>est</a:t>
            </a:r>
            <a:r>
              <a:rPr lang="en-US" sz="2200" i="1" dirty="0"/>
              <a:t> equivalent </a:t>
            </a:r>
            <a:r>
              <a:rPr lang="en-US" sz="2200" i="1" dirty="0" err="1"/>
              <a:t>à</a:t>
            </a:r>
            <a:r>
              <a:rPr lang="en-US" sz="2200" i="1" dirty="0"/>
              <a:t> </a:t>
            </a:r>
            <a:r>
              <a:rPr lang="en-US" sz="2200" i="1" dirty="0" err="1"/>
              <a:t>l’âge</a:t>
            </a:r>
            <a:r>
              <a:rPr lang="en-US" sz="2200" i="1" dirty="0"/>
              <a:t> x et u </a:t>
            </a:r>
            <a:r>
              <a:rPr lang="en-US" sz="2200" i="1" dirty="0" err="1"/>
              <a:t>est</a:t>
            </a:r>
            <a:r>
              <a:rPr lang="en-US" sz="2200" i="1" dirty="0"/>
              <a:t> la </a:t>
            </a:r>
            <a:r>
              <a:rPr lang="en-US" sz="2200" i="1" dirty="0" err="1"/>
              <a:t>mortalité</a:t>
            </a:r>
            <a:r>
              <a:rPr lang="en-US" sz="2200" i="1" dirty="0"/>
              <a:t> </a:t>
            </a:r>
            <a:r>
              <a:rPr lang="en-US" sz="2200" i="1" dirty="0" err="1"/>
              <a:t>annuelle</a:t>
            </a:r>
            <a:r>
              <a:rPr lang="en-US" sz="2200" i="1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541644"/>
            <a:ext cx="3751595" cy="1043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FE0A2B-4897-1A48-8E45-3936BD6CA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00" y="475488"/>
            <a:ext cx="4413621" cy="588482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26100" y="2288288"/>
            <a:ext cx="2832100" cy="808095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62676" y="4192479"/>
            <a:ext cx="2832100" cy="1476802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F04AC-0C31-EE44-B10C-CF97B2980E62}"/>
              </a:ext>
            </a:extLst>
          </p:cNvPr>
          <p:cNvSpPr/>
          <p:nvPr/>
        </p:nvSpPr>
        <p:spPr>
          <a:xfrm>
            <a:off x="7260336" y="3214488"/>
            <a:ext cx="1402062" cy="67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rgbClr val="FF0000"/>
                </a:solidFill>
                <a:latin typeface="Franklin Gothic Medium" pitchFamily="34" charset="0"/>
              </a:rPr>
              <a:t>S</a:t>
            </a:r>
            <a:r>
              <a:rPr lang="en-US" sz="1200" dirty="0">
                <a:solidFill>
                  <a:srgbClr val="FF0000"/>
                </a:solidFill>
                <a:latin typeface="Franklin Gothic Medium" pitchFamily="34" charset="0"/>
              </a:rPr>
              <a:t>A</a:t>
            </a:r>
            <a:r>
              <a:rPr lang="en-US" sz="1600" dirty="0">
                <a:solidFill>
                  <a:srgbClr val="FF0000"/>
                </a:solidFill>
                <a:latin typeface="Franklin Gothic Medium" pitchFamily="34" charset="0"/>
              </a:rPr>
              <a:t> = </a:t>
            </a:r>
            <a:r>
              <a:rPr lang="nb-NO" sz="1600" dirty="0">
                <a:solidFill>
                  <a:srgbClr val="FF0000"/>
                </a:solidFill>
                <a:latin typeface="Franklin Gothic Medium" pitchFamily="34" charset="0"/>
              </a:rPr>
              <a:t>. 511</a:t>
            </a:r>
            <a:endParaRPr lang="en-US" sz="1600" dirty="0">
              <a:solidFill>
                <a:srgbClr val="FF0000"/>
              </a:solidFill>
              <a:latin typeface="Franklin Gothic Medium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44464" y="3252638"/>
            <a:ext cx="1054105" cy="298102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8EE97-B7B1-D24D-98F0-A6EB6F7CCD3B}"/>
              </a:ext>
            </a:extLst>
          </p:cNvPr>
          <p:cNvSpPr/>
          <p:nvPr/>
        </p:nvSpPr>
        <p:spPr>
          <a:xfrm>
            <a:off x="7260336" y="589466"/>
            <a:ext cx="1402062" cy="758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600" dirty="0">
                <a:solidFill>
                  <a:srgbClr val="FF0000"/>
                </a:solidFill>
                <a:latin typeface="Franklin Gothic Medium" pitchFamily="34" charset="0"/>
              </a:rPr>
              <a:t>S</a:t>
            </a:r>
            <a:r>
              <a:rPr lang="en-US" sz="1200" dirty="0">
                <a:solidFill>
                  <a:srgbClr val="FF0000"/>
                </a:solidFill>
                <a:latin typeface="Franklin Gothic Medium" pitchFamily="34" charset="0"/>
              </a:rPr>
              <a:t>A</a:t>
            </a:r>
            <a:r>
              <a:rPr lang="en-US" sz="1600" dirty="0">
                <a:solidFill>
                  <a:srgbClr val="FF0000"/>
                </a:solidFill>
                <a:latin typeface="Franklin Gothic Medium" pitchFamily="34" charset="0"/>
              </a:rPr>
              <a:t> = </a:t>
            </a:r>
            <a:r>
              <a:rPr lang="nb-NO" sz="1600" dirty="0">
                <a:solidFill>
                  <a:srgbClr val="FF0000"/>
                </a:solidFill>
                <a:latin typeface="Franklin Gothic Medium" pitchFamily="34" charset="0"/>
              </a:rPr>
              <a:t>. 794</a:t>
            </a:r>
            <a:endParaRPr lang="en-US" sz="1600" dirty="0">
              <a:solidFill>
                <a:srgbClr val="FF0000"/>
              </a:solidFill>
              <a:latin typeface="Franklin Gothic Medium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39951B-46B0-8740-99E7-D37440673FD0}"/>
              </a:ext>
            </a:extLst>
          </p:cNvPr>
          <p:cNvSpPr/>
          <p:nvPr/>
        </p:nvSpPr>
        <p:spPr>
          <a:xfrm>
            <a:off x="7544464" y="633158"/>
            <a:ext cx="1054105" cy="298102"/>
          </a:xfrm>
          <a:prstGeom prst="rect">
            <a:avLst/>
          </a:prstGeom>
          <a:solidFill>
            <a:srgbClr val="FFFF00">
              <a:alpha val="3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000" y="-37211"/>
            <a:ext cx="9017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La </a:t>
            </a:r>
            <a:r>
              <a:rPr lang="en-US" sz="2600" dirty="0" err="1"/>
              <a:t>survie</a:t>
            </a:r>
            <a:r>
              <a:rPr lang="en-US" sz="2600" dirty="0"/>
              <a:t> </a:t>
            </a:r>
            <a:r>
              <a:rPr lang="en-US" sz="2600" dirty="0" err="1"/>
              <a:t>à</a:t>
            </a:r>
            <a:r>
              <a:rPr lang="en-US" sz="2600" dirty="0"/>
              <a:t> </a:t>
            </a:r>
            <a:r>
              <a:rPr lang="en-US" sz="2600" dirty="0" err="1"/>
              <a:t>l'âge</a:t>
            </a:r>
            <a:r>
              <a:rPr lang="en-US" sz="2600" dirty="0"/>
              <a:t> </a:t>
            </a:r>
            <a:r>
              <a:rPr lang="en-US" sz="2600" dirty="0" err="1"/>
              <a:t>adulte</a:t>
            </a:r>
            <a:r>
              <a:rPr lang="en-US" sz="2600" dirty="0"/>
              <a:t> </a:t>
            </a:r>
            <a:r>
              <a:rPr lang="en-US" sz="2600" dirty="0" err="1"/>
              <a:t>peut</a:t>
            </a:r>
            <a:r>
              <a:rPr lang="en-US" sz="2600" dirty="0"/>
              <a:t> </a:t>
            </a:r>
            <a:r>
              <a:rPr lang="en-US" sz="2600" dirty="0" err="1"/>
              <a:t>être</a:t>
            </a:r>
            <a:r>
              <a:rPr lang="en-US" sz="2600" dirty="0"/>
              <a:t> </a:t>
            </a:r>
            <a:r>
              <a:rPr lang="en-US" sz="2600" dirty="0" err="1"/>
              <a:t>modélisée</a:t>
            </a:r>
            <a:r>
              <a:rPr lang="en-US" sz="2600" dirty="0"/>
              <a:t> </a:t>
            </a:r>
            <a:r>
              <a:rPr lang="en-US" sz="2600" dirty="0" err="1"/>
              <a:t>comme</a:t>
            </a:r>
            <a:r>
              <a:rPr lang="en-US" sz="2600" dirty="0"/>
              <a:t> </a:t>
            </a:r>
            <a:r>
              <a:rPr lang="en-US" sz="2600" dirty="0" err="1"/>
              <a:t>une</a:t>
            </a:r>
            <a:r>
              <a:rPr lang="en-US" sz="2600" dirty="0"/>
              <a:t> simple </a:t>
            </a:r>
            <a:r>
              <a:rPr lang="en-US" sz="2600" dirty="0" err="1"/>
              <a:t>exponentielle</a:t>
            </a:r>
            <a:r>
              <a:rPr lang="en-US" sz="2600" dirty="0"/>
              <a:t> pour </a:t>
            </a:r>
            <a:r>
              <a:rPr lang="en-US" sz="2600" dirty="0" err="1"/>
              <a:t>produire</a:t>
            </a:r>
            <a:endParaRPr lang="en-US" sz="2600" dirty="0"/>
          </a:p>
          <a:p>
            <a:r>
              <a:rPr lang="en-US" sz="2600" dirty="0"/>
              <a:t>un </a:t>
            </a:r>
            <a:r>
              <a:rPr lang="en-US" sz="2600" dirty="0" err="1"/>
              <a:t>taux</a:t>
            </a:r>
            <a:r>
              <a:rPr lang="en-US" sz="2600" dirty="0"/>
              <a:t> de </a:t>
            </a:r>
            <a:r>
              <a:rPr lang="en-US" sz="2600" dirty="0" err="1"/>
              <a:t>survie</a:t>
            </a:r>
            <a:r>
              <a:rPr lang="en-US" sz="2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73708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467BD40-A8F5-0744-8648-016890E45952}"/>
              </a:ext>
            </a:extLst>
          </p:cNvPr>
          <p:cNvSpPr txBox="1"/>
          <p:nvPr/>
        </p:nvSpPr>
        <p:spPr>
          <a:xfrm>
            <a:off x="0" y="5903893"/>
            <a:ext cx="4413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Franklin Gothic Medium"/>
              </a:rPr>
              <a:t>Brook et al 2019 </a:t>
            </a:r>
            <a:r>
              <a:rPr lang="en-US" sz="1400" i="1" dirty="0">
                <a:latin typeface="+mj-lt"/>
                <a:cs typeface="Franklin Gothic Medium"/>
              </a:rPr>
              <a:t>Biological Conservation.</a:t>
            </a:r>
            <a:endParaRPr lang="en-US" sz="1400" dirty="0">
              <a:latin typeface="+mj-lt"/>
              <a:cs typeface="Franklin Gothic Medium"/>
            </a:endParaRPr>
          </a:p>
          <a:p>
            <a:r>
              <a:rPr lang="en-US" sz="1400" dirty="0">
                <a:latin typeface="+mj-lt"/>
                <a:cs typeface="Franklin Gothic Medium"/>
              </a:rPr>
              <a:t>Leslie 1945 </a:t>
            </a:r>
            <a:r>
              <a:rPr lang="en-US" sz="1400" i="1" dirty="0" err="1">
                <a:latin typeface="+mj-lt"/>
                <a:cs typeface="Franklin Gothic Medium"/>
              </a:rPr>
              <a:t>Biometrika</a:t>
            </a:r>
            <a:r>
              <a:rPr lang="en-US" sz="1400" i="1" dirty="0">
                <a:latin typeface="+mj-lt"/>
                <a:cs typeface="Franklin Gothic Medium"/>
              </a:rPr>
              <a:t>.</a:t>
            </a:r>
            <a:endParaRPr lang="en-US" sz="1400" dirty="0">
              <a:latin typeface="+mj-lt"/>
              <a:cs typeface="Franklin Gothic Medium"/>
            </a:endParaRPr>
          </a:p>
          <a:p>
            <a:r>
              <a:rPr lang="en-US" sz="1400" dirty="0">
                <a:latin typeface="+mj-lt"/>
                <a:cs typeface="Franklin Gothic Medium"/>
              </a:rPr>
              <a:t>Leslie 1948 </a:t>
            </a:r>
            <a:r>
              <a:rPr lang="en-US" sz="1400" i="1" dirty="0" err="1">
                <a:latin typeface="+mj-lt"/>
                <a:cs typeface="Franklin Gothic Medium"/>
              </a:rPr>
              <a:t>Biometrika</a:t>
            </a:r>
            <a:r>
              <a:rPr lang="en-US" sz="1400" i="1" dirty="0">
                <a:latin typeface="+mj-lt"/>
                <a:cs typeface="Franklin Gothic Medium"/>
              </a:rPr>
              <a:t>.</a:t>
            </a:r>
          </a:p>
          <a:p>
            <a:r>
              <a:rPr lang="en-US" sz="1400" dirty="0" err="1">
                <a:latin typeface="+mj-lt"/>
                <a:cs typeface="Franklin Gothic Medium"/>
              </a:rPr>
              <a:t>Lefkovitch</a:t>
            </a:r>
            <a:r>
              <a:rPr lang="en-US" sz="1400" dirty="0">
                <a:latin typeface="+mj-lt"/>
                <a:cs typeface="Franklin Gothic Medium"/>
              </a:rPr>
              <a:t> 1965 </a:t>
            </a:r>
            <a:r>
              <a:rPr lang="en-US" sz="1400" i="1" dirty="0">
                <a:latin typeface="+mj-lt"/>
                <a:cs typeface="Franklin Gothic Medium"/>
              </a:rPr>
              <a:t>Biometrics.</a:t>
            </a:r>
            <a:endParaRPr lang="en-US" sz="1400" dirty="0">
              <a:latin typeface="+mj-lt"/>
              <a:cs typeface="Franklin Gothic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6C2B2-F117-244F-B1AF-B1A85466EAE8}"/>
              </a:ext>
            </a:extLst>
          </p:cNvPr>
          <p:cNvSpPr/>
          <p:nvPr/>
        </p:nvSpPr>
        <p:spPr>
          <a:xfrm>
            <a:off x="1163782" y="2321004"/>
            <a:ext cx="59358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/>
              <a:t>(</a:t>
            </a:r>
            <a:r>
              <a:rPr lang="en-US" sz="2200" i="1" dirty="0" err="1"/>
              <a:t>où</a:t>
            </a:r>
            <a:r>
              <a:rPr lang="en-US" sz="2200" i="1" dirty="0"/>
              <a:t> N </a:t>
            </a:r>
            <a:r>
              <a:rPr lang="en-US" sz="2200" i="1" dirty="0" err="1"/>
              <a:t>est</a:t>
            </a:r>
            <a:r>
              <a:rPr lang="en-US" sz="2200" i="1" dirty="0"/>
              <a:t> </a:t>
            </a:r>
            <a:r>
              <a:rPr lang="en-US" sz="2200" i="1" dirty="0" err="1"/>
              <a:t>notre</a:t>
            </a:r>
            <a:r>
              <a:rPr lang="en-US" sz="2200" i="1" dirty="0"/>
              <a:t> </a:t>
            </a:r>
            <a:r>
              <a:rPr lang="en-US" sz="2200" i="1" dirty="0" err="1"/>
              <a:t>vecteur</a:t>
            </a:r>
            <a:r>
              <a:rPr lang="en-US" sz="2200" i="1" dirty="0"/>
              <a:t> de population et A </a:t>
            </a:r>
            <a:r>
              <a:rPr lang="en-US" sz="2200" i="1" dirty="0" err="1"/>
              <a:t>est</a:t>
            </a:r>
            <a:r>
              <a:rPr lang="en-US" sz="2200" i="1" dirty="0"/>
              <a:t> </a:t>
            </a:r>
            <a:r>
              <a:rPr lang="en-US" sz="2200" i="1" dirty="0" err="1"/>
              <a:t>notre</a:t>
            </a:r>
            <a:r>
              <a:rPr lang="en-US" sz="2200" i="1" dirty="0"/>
              <a:t> </a:t>
            </a:r>
            <a:r>
              <a:rPr lang="en-US" sz="2200" i="1" dirty="0" err="1"/>
              <a:t>matrice</a:t>
            </a:r>
            <a:r>
              <a:rPr lang="en-US" sz="2200" i="1" dirty="0"/>
              <a:t> de transition </a:t>
            </a:r>
            <a:r>
              <a:rPr lang="en-US" sz="2200" i="1" dirty="0" err="1"/>
              <a:t>structurée</a:t>
            </a:r>
            <a:r>
              <a:rPr lang="en-US" sz="2200" i="1" dirty="0"/>
              <a:t> par </a:t>
            </a:r>
            <a:r>
              <a:rPr lang="en-US" sz="2200" i="1" dirty="0" err="1"/>
              <a:t>âge</a:t>
            </a:r>
            <a:r>
              <a:rPr lang="en-US" sz="2200" i="1" dirty="0"/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7B1F19-E839-4242-8010-4D3A188AA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6" t="11348" r="26250" b="70691"/>
          <a:stretch/>
        </p:blipFill>
        <p:spPr>
          <a:xfrm>
            <a:off x="2547646" y="1255074"/>
            <a:ext cx="3492500" cy="1027682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03F1DE1A-1E71-5C44-B60B-F86A4C321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5" y="115477"/>
            <a:ext cx="896146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Et nous </a:t>
            </a:r>
            <a:r>
              <a:rPr lang="en-US" sz="2600" dirty="0" err="1"/>
              <a:t>pouvons</a:t>
            </a:r>
            <a:r>
              <a:rPr lang="en-US" sz="2600" dirty="0"/>
              <a:t> </a:t>
            </a:r>
            <a:r>
              <a:rPr lang="en-US" sz="2600" dirty="0" err="1"/>
              <a:t>utiliser</a:t>
            </a:r>
            <a:r>
              <a:rPr lang="en-US" sz="2600" dirty="0"/>
              <a:t> des matrices simples de Leslie / </a:t>
            </a:r>
            <a:r>
              <a:rPr lang="en-US" sz="2600" dirty="0" err="1"/>
              <a:t>Lefkovitch</a:t>
            </a:r>
            <a:r>
              <a:rPr lang="en-US" sz="2600" dirty="0"/>
              <a:t> pour </a:t>
            </a:r>
            <a:r>
              <a:rPr lang="en-US" sz="2600" dirty="0" err="1"/>
              <a:t>déduire</a:t>
            </a:r>
            <a:r>
              <a:rPr lang="en-US" sz="2600" dirty="0"/>
              <a:t> les </a:t>
            </a:r>
            <a:r>
              <a:rPr lang="en-US" sz="2600" dirty="0" err="1"/>
              <a:t>taux</a:t>
            </a:r>
            <a:r>
              <a:rPr lang="en-US" sz="2600" dirty="0"/>
              <a:t> de </a:t>
            </a:r>
            <a:r>
              <a:rPr lang="en-US" sz="2600" dirty="0" err="1"/>
              <a:t>survie</a:t>
            </a:r>
            <a:r>
              <a:rPr lang="en-US" sz="2600" dirty="0"/>
              <a:t> </a:t>
            </a:r>
            <a:r>
              <a:rPr lang="en-US" sz="2600" dirty="0" err="1"/>
              <a:t>annuelle</a:t>
            </a:r>
            <a:r>
              <a:rPr lang="en-US" sz="2600" dirty="0"/>
              <a:t> des </a:t>
            </a:r>
            <a:r>
              <a:rPr lang="en-US" sz="2600" dirty="0" err="1"/>
              <a:t>juvéniles</a:t>
            </a:r>
            <a:r>
              <a:rPr lang="en-US" sz="2600" dirty="0"/>
              <a:t>,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supposant</a:t>
            </a:r>
            <a:r>
              <a:rPr lang="en-US" sz="2600" dirty="0"/>
              <a:t> des </a:t>
            </a:r>
            <a:r>
              <a:rPr lang="en-US" sz="2600" dirty="0" err="1"/>
              <a:t>fécondités</a:t>
            </a:r>
            <a:r>
              <a:rPr lang="en-US" sz="2600" dirty="0"/>
              <a:t> stables:</a:t>
            </a:r>
          </a:p>
        </p:txBody>
      </p:sp>
    </p:spTree>
    <p:extLst>
      <p:ext uri="{BB962C8B-B14F-4D97-AF65-F5344CB8AC3E}">
        <p14:creationId xmlns:p14="http://schemas.microsoft.com/office/powerpoint/2010/main" val="428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467BD40-A8F5-0744-8648-016890E45952}"/>
              </a:ext>
            </a:extLst>
          </p:cNvPr>
          <p:cNvSpPr txBox="1"/>
          <p:nvPr/>
        </p:nvSpPr>
        <p:spPr>
          <a:xfrm>
            <a:off x="0" y="5903893"/>
            <a:ext cx="4413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Franklin Gothic Medium"/>
              </a:rPr>
              <a:t>Brook et al 2019 </a:t>
            </a:r>
            <a:r>
              <a:rPr lang="en-US" sz="1400" i="1" dirty="0">
                <a:latin typeface="+mj-lt"/>
                <a:cs typeface="Franklin Gothic Medium"/>
              </a:rPr>
              <a:t>Biological Conservation.</a:t>
            </a:r>
            <a:endParaRPr lang="en-US" sz="1400" dirty="0">
              <a:latin typeface="+mj-lt"/>
              <a:cs typeface="Franklin Gothic Medium"/>
            </a:endParaRPr>
          </a:p>
          <a:p>
            <a:r>
              <a:rPr lang="en-US" sz="1400" dirty="0">
                <a:latin typeface="+mj-lt"/>
                <a:cs typeface="Franklin Gothic Medium"/>
              </a:rPr>
              <a:t>Leslie 1945 </a:t>
            </a:r>
            <a:r>
              <a:rPr lang="en-US" sz="1400" i="1" dirty="0" err="1">
                <a:latin typeface="+mj-lt"/>
                <a:cs typeface="Franklin Gothic Medium"/>
              </a:rPr>
              <a:t>Biometrika</a:t>
            </a:r>
            <a:r>
              <a:rPr lang="en-US" sz="1400" i="1" dirty="0">
                <a:latin typeface="+mj-lt"/>
                <a:cs typeface="Franklin Gothic Medium"/>
              </a:rPr>
              <a:t>.</a:t>
            </a:r>
            <a:endParaRPr lang="en-US" sz="1400" dirty="0">
              <a:latin typeface="+mj-lt"/>
              <a:cs typeface="Franklin Gothic Medium"/>
            </a:endParaRPr>
          </a:p>
          <a:p>
            <a:r>
              <a:rPr lang="en-US" sz="1400" dirty="0">
                <a:latin typeface="+mj-lt"/>
                <a:cs typeface="Franklin Gothic Medium"/>
              </a:rPr>
              <a:t>Leslie 1948 </a:t>
            </a:r>
            <a:r>
              <a:rPr lang="en-US" sz="1400" i="1" dirty="0" err="1">
                <a:latin typeface="+mj-lt"/>
                <a:cs typeface="Franklin Gothic Medium"/>
              </a:rPr>
              <a:t>Biometrika</a:t>
            </a:r>
            <a:r>
              <a:rPr lang="en-US" sz="1400" i="1" dirty="0">
                <a:latin typeface="+mj-lt"/>
                <a:cs typeface="Franklin Gothic Medium"/>
              </a:rPr>
              <a:t>.</a:t>
            </a:r>
          </a:p>
          <a:p>
            <a:r>
              <a:rPr lang="en-US" sz="1400" dirty="0" err="1">
                <a:latin typeface="+mj-lt"/>
                <a:cs typeface="Franklin Gothic Medium"/>
              </a:rPr>
              <a:t>Lefkovitch</a:t>
            </a:r>
            <a:r>
              <a:rPr lang="en-US" sz="1400" dirty="0">
                <a:latin typeface="+mj-lt"/>
                <a:cs typeface="Franklin Gothic Medium"/>
              </a:rPr>
              <a:t> 1965 </a:t>
            </a:r>
            <a:r>
              <a:rPr lang="en-US" sz="1400" i="1" dirty="0">
                <a:latin typeface="+mj-lt"/>
                <a:cs typeface="Franklin Gothic Medium"/>
              </a:rPr>
              <a:t>Biometrics.</a:t>
            </a:r>
            <a:endParaRPr lang="en-US" sz="1400" dirty="0">
              <a:latin typeface="+mj-lt"/>
              <a:cs typeface="Franklin Gothic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6C2B2-F117-244F-B1AF-B1A85466EAE8}"/>
              </a:ext>
            </a:extLst>
          </p:cNvPr>
          <p:cNvSpPr/>
          <p:nvPr/>
        </p:nvSpPr>
        <p:spPr>
          <a:xfrm>
            <a:off x="1163782" y="2321004"/>
            <a:ext cx="59358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/>
              <a:t>(</a:t>
            </a:r>
            <a:r>
              <a:rPr lang="en-US" sz="2200" i="1" dirty="0" err="1"/>
              <a:t>où</a:t>
            </a:r>
            <a:r>
              <a:rPr lang="en-US" sz="2200" i="1" dirty="0"/>
              <a:t> N </a:t>
            </a:r>
            <a:r>
              <a:rPr lang="en-US" sz="2200" i="1" dirty="0" err="1"/>
              <a:t>est</a:t>
            </a:r>
            <a:r>
              <a:rPr lang="en-US" sz="2200" i="1" dirty="0"/>
              <a:t> </a:t>
            </a:r>
            <a:r>
              <a:rPr lang="en-US" sz="2200" i="1" dirty="0" err="1"/>
              <a:t>notre</a:t>
            </a:r>
            <a:r>
              <a:rPr lang="en-US" sz="2200" i="1" dirty="0"/>
              <a:t> </a:t>
            </a:r>
            <a:r>
              <a:rPr lang="en-US" sz="2200" i="1" dirty="0" err="1"/>
              <a:t>vecteur</a:t>
            </a:r>
            <a:r>
              <a:rPr lang="en-US" sz="2200" i="1" dirty="0"/>
              <a:t> de population et A </a:t>
            </a:r>
            <a:r>
              <a:rPr lang="en-US" sz="2200" i="1" dirty="0" err="1"/>
              <a:t>est</a:t>
            </a:r>
            <a:r>
              <a:rPr lang="en-US" sz="2200" i="1" dirty="0"/>
              <a:t> </a:t>
            </a:r>
            <a:r>
              <a:rPr lang="en-US" sz="2200" i="1" dirty="0" err="1"/>
              <a:t>notre</a:t>
            </a:r>
            <a:r>
              <a:rPr lang="en-US" sz="2200" i="1" dirty="0"/>
              <a:t> </a:t>
            </a:r>
            <a:r>
              <a:rPr lang="en-US" sz="2200" i="1" dirty="0" err="1"/>
              <a:t>matrice</a:t>
            </a:r>
            <a:r>
              <a:rPr lang="en-US" sz="2200" i="1" dirty="0"/>
              <a:t> de transition </a:t>
            </a:r>
            <a:r>
              <a:rPr lang="en-US" sz="2200" i="1" dirty="0" err="1"/>
              <a:t>structurée</a:t>
            </a:r>
            <a:r>
              <a:rPr lang="en-US" sz="2200" i="1" dirty="0"/>
              <a:t> par </a:t>
            </a:r>
            <a:r>
              <a:rPr lang="en-US" sz="2200" i="1" dirty="0" err="1"/>
              <a:t>âge</a:t>
            </a:r>
            <a:r>
              <a:rPr lang="en-US" sz="2200" i="1" dirty="0"/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7B1F19-E839-4242-8010-4D3A188AA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6" t="11348" r="26250" b="70691"/>
          <a:stretch/>
        </p:blipFill>
        <p:spPr>
          <a:xfrm>
            <a:off x="2547646" y="1255074"/>
            <a:ext cx="3492500" cy="1027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030639-24D9-7C47-81FC-C6810DECDA0B}"/>
              </a:ext>
            </a:extLst>
          </p:cNvPr>
          <p:cNvSpPr/>
          <p:nvPr/>
        </p:nvSpPr>
        <p:spPr>
          <a:xfrm>
            <a:off x="6766560" y="1135757"/>
            <a:ext cx="1330036" cy="473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FF0000"/>
                </a:solidFill>
                <a:latin typeface="Franklin Gothic Medium" pitchFamily="34" charset="0"/>
              </a:rPr>
              <a:t>F</a:t>
            </a:r>
            <a:r>
              <a:rPr lang="en-US" sz="2400" baseline="-25000" dirty="0">
                <a:solidFill>
                  <a:srgbClr val="FF0000"/>
                </a:solidFill>
                <a:latin typeface="Franklin Gothic Medium" pitchFamily="34" charset="0"/>
              </a:rPr>
              <a:t>A</a:t>
            </a:r>
            <a:r>
              <a:rPr lang="en-US" sz="2400" dirty="0">
                <a:solidFill>
                  <a:srgbClr val="FF0000"/>
                </a:solidFill>
                <a:latin typeface="Franklin Gothic Medium" pitchFamily="34" charset="0"/>
              </a:rPr>
              <a:t> = </a:t>
            </a:r>
            <a:r>
              <a:rPr lang="nb-NO" sz="2400" dirty="0">
                <a:solidFill>
                  <a:srgbClr val="FF0000"/>
                </a:solidFill>
                <a:latin typeface="Franklin Gothic Medium" pitchFamily="34" charset="0"/>
              </a:rPr>
              <a:t>. 48</a:t>
            </a:r>
            <a:endParaRPr lang="en-US" sz="2400" dirty="0">
              <a:solidFill>
                <a:srgbClr val="FF0000"/>
              </a:solidFill>
              <a:latin typeface="Franklin Gothic Medium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8AE2BFF-9E63-E741-A31A-F6683F80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5" y="115477"/>
            <a:ext cx="896146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Et nous </a:t>
            </a:r>
            <a:r>
              <a:rPr lang="en-US" sz="2600" dirty="0" err="1"/>
              <a:t>pouvons</a:t>
            </a:r>
            <a:r>
              <a:rPr lang="en-US" sz="2600" dirty="0"/>
              <a:t> </a:t>
            </a:r>
            <a:r>
              <a:rPr lang="en-US" sz="2600" dirty="0" err="1"/>
              <a:t>utiliser</a:t>
            </a:r>
            <a:r>
              <a:rPr lang="en-US" sz="2600" dirty="0"/>
              <a:t> des matrices simples de Leslie / </a:t>
            </a:r>
            <a:r>
              <a:rPr lang="en-US" sz="2600" dirty="0" err="1"/>
              <a:t>Lefkovitch</a:t>
            </a:r>
            <a:r>
              <a:rPr lang="en-US" sz="2600" dirty="0"/>
              <a:t> pour </a:t>
            </a:r>
            <a:r>
              <a:rPr lang="en-US" sz="2600" dirty="0" err="1"/>
              <a:t>déduire</a:t>
            </a:r>
            <a:r>
              <a:rPr lang="en-US" sz="2600" dirty="0"/>
              <a:t> les </a:t>
            </a:r>
            <a:r>
              <a:rPr lang="en-US" sz="2600" dirty="0" err="1"/>
              <a:t>taux</a:t>
            </a:r>
            <a:r>
              <a:rPr lang="en-US" sz="2600" dirty="0"/>
              <a:t> de </a:t>
            </a:r>
            <a:r>
              <a:rPr lang="en-US" sz="2600" dirty="0" err="1"/>
              <a:t>survie</a:t>
            </a:r>
            <a:r>
              <a:rPr lang="en-US" sz="2600" dirty="0"/>
              <a:t> </a:t>
            </a:r>
            <a:r>
              <a:rPr lang="en-US" sz="2600" dirty="0" err="1"/>
              <a:t>annuelle</a:t>
            </a:r>
            <a:r>
              <a:rPr lang="en-US" sz="2600" dirty="0"/>
              <a:t> des </a:t>
            </a:r>
            <a:r>
              <a:rPr lang="en-US" sz="2600" dirty="0" err="1"/>
              <a:t>juvéniles</a:t>
            </a:r>
            <a:r>
              <a:rPr lang="en-US" sz="2600" dirty="0"/>
              <a:t>,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supposant</a:t>
            </a:r>
            <a:r>
              <a:rPr lang="en-US" sz="2600" dirty="0"/>
              <a:t> des </a:t>
            </a:r>
            <a:r>
              <a:rPr lang="en-US" sz="2600" dirty="0" err="1"/>
              <a:t>fécondités</a:t>
            </a:r>
            <a:r>
              <a:rPr lang="en-US" sz="2600" dirty="0"/>
              <a:t> stables:</a:t>
            </a:r>
          </a:p>
        </p:txBody>
      </p:sp>
    </p:spTree>
    <p:extLst>
      <p:ext uri="{BB962C8B-B14F-4D97-AF65-F5344CB8AC3E}">
        <p14:creationId xmlns:p14="http://schemas.microsoft.com/office/powerpoint/2010/main" val="1242758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467BD40-A8F5-0744-8648-016890E45952}"/>
              </a:ext>
            </a:extLst>
          </p:cNvPr>
          <p:cNvSpPr txBox="1"/>
          <p:nvPr/>
        </p:nvSpPr>
        <p:spPr>
          <a:xfrm>
            <a:off x="0" y="5903893"/>
            <a:ext cx="4413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Franklin Gothic Medium"/>
              </a:rPr>
              <a:t>Brook et al 2019 </a:t>
            </a:r>
            <a:r>
              <a:rPr lang="en-US" sz="1400" i="1" dirty="0">
                <a:latin typeface="+mj-lt"/>
                <a:cs typeface="Franklin Gothic Medium"/>
              </a:rPr>
              <a:t>Biological Conservation.</a:t>
            </a:r>
            <a:endParaRPr lang="en-US" sz="1400" dirty="0">
              <a:latin typeface="+mj-lt"/>
              <a:cs typeface="Franklin Gothic Medium"/>
            </a:endParaRPr>
          </a:p>
          <a:p>
            <a:r>
              <a:rPr lang="en-US" sz="1400" dirty="0">
                <a:latin typeface="+mj-lt"/>
                <a:cs typeface="Franklin Gothic Medium"/>
              </a:rPr>
              <a:t>Leslie 1945 </a:t>
            </a:r>
            <a:r>
              <a:rPr lang="en-US" sz="1400" i="1" dirty="0" err="1">
                <a:latin typeface="+mj-lt"/>
                <a:cs typeface="Franklin Gothic Medium"/>
              </a:rPr>
              <a:t>Biometrika</a:t>
            </a:r>
            <a:r>
              <a:rPr lang="en-US" sz="1400" i="1" dirty="0">
                <a:latin typeface="+mj-lt"/>
                <a:cs typeface="Franklin Gothic Medium"/>
              </a:rPr>
              <a:t>.</a:t>
            </a:r>
            <a:endParaRPr lang="en-US" sz="1400" dirty="0">
              <a:latin typeface="+mj-lt"/>
              <a:cs typeface="Franklin Gothic Medium"/>
            </a:endParaRPr>
          </a:p>
          <a:p>
            <a:r>
              <a:rPr lang="en-US" sz="1400" dirty="0">
                <a:latin typeface="+mj-lt"/>
                <a:cs typeface="Franklin Gothic Medium"/>
              </a:rPr>
              <a:t>Leslie 1948 </a:t>
            </a:r>
            <a:r>
              <a:rPr lang="en-US" sz="1400" i="1" dirty="0" err="1">
                <a:latin typeface="+mj-lt"/>
                <a:cs typeface="Franklin Gothic Medium"/>
              </a:rPr>
              <a:t>Biometrika</a:t>
            </a:r>
            <a:r>
              <a:rPr lang="en-US" sz="1400" i="1" dirty="0">
                <a:latin typeface="+mj-lt"/>
                <a:cs typeface="Franklin Gothic Medium"/>
              </a:rPr>
              <a:t>.</a:t>
            </a:r>
          </a:p>
          <a:p>
            <a:r>
              <a:rPr lang="en-US" sz="1400" dirty="0" err="1">
                <a:latin typeface="+mj-lt"/>
                <a:cs typeface="Franklin Gothic Medium"/>
              </a:rPr>
              <a:t>Lefkovitch</a:t>
            </a:r>
            <a:r>
              <a:rPr lang="en-US" sz="1400" dirty="0">
                <a:latin typeface="+mj-lt"/>
                <a:cs typeface="Franklin Gothic Medium"/>
              </a:rPr>
              <a:t> 1965 </a:t>
            </a:r>
            <a:r>
              <a:rPr lang="en-US" sz="1400" i="1" dirty="0">
                <a:latin typeface="+mj-lt"/>
                <a:cs typeface="Franklin Gothic Medium"/>
              </a:rPr>
              <a:t>Biometrics.</a:t>
            </a:r>
            <a:endParaRPr lang="en-US" sz="1400" dirty="0">
              <a:latin typeface="+mj-lt"/>
              <a:cs typeface="Franklin Gothic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6C2B2-F117-244F-B1AF-B1A85466EAE8}"/>
              </a:ext>
            </a:extLst>
          </p:cNvPr>
          <p:cNvSpPr/>
          <p:nvPr/>
        </p:nvSpPr>
        <p:spPr>
          <a:xfrm>
            <a:off x="1163782" y="2321004"/>
            <a:ext cx="59358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/>
              <a:t>(</a:t>
            </a:r>
            <a:r>
              <a:rPr lang="en-US" sz="2200" i="1" dirty="0" err="1"/>
              <a:t>où</a:t>
            </a:r>
            <a:r>
              <a:rPr lang="en-US" sz="2200" i="1" dirty="0"/>
              <a:t> N </a:t>
            </a:r>
            <a:r>
              <a:rPr lang="en-US" sz="2200" i="1" dirty="0" err="1"/>
              <a:t>est</a:t>
            </a:r>
            <a:r>
              <a:rPr lang="en-US" sz="2200" i="1" dirty="0"/>
              <a:t> </a:t>
            </a:r>
            <a:r>
              <a:rPr lang="en-US" sz="2200" i="1" dirty="0" err="1"/>
              <a:t>notre</a:t>
            </a:r>
            <a:r>
              <a:rPr lang="en-US" sz="2200" i="1" dirty="0"/>
              <a:t> </a:t>
            </a:r>
            <a:r>
              <a:rPr lang="en-US" sz="2200" i="1" dirty="0" err="1"/>
              <a:t>vecteur</a:t>
            </a:r>
            <a:r>
              <a:rPr lang="en-US" sz="2200" i="1" dirty="0"/>
              <a:t> de population et A </a:t>
            </a:r>
            <a:r>
              <a:rPr lang="en-US" sz="2200" i="1" dirty="0" err="1"/>
              <a:t>est</a:t>
            </a:r>
            <a:r>
              <a:rPr lang="en-US" sz="2200" i="1" dirty="0"/>
              <a:t> </a:t>
            </a:r>
            <a:r>
              <a:rPr lang="en-US" sz="2200" i="1" dirty="0" err="1"/>
              <a:t>notre</a:t>
            </a:r>
            <a:r>
              <a:rPr lang="en-US" sz="2200" i="1" dirty="0"/>
              <a:t> </a:t>
            </a:r>
            <a:r>
              <a:rPr lang="en-US" sz="2200" i="1" dirty="0" err="1"/>
              <a:t>matrice</a:t>
            </a:r>
            <a:r>
              <a:rPr lang="en-US" sz="2200" i="1" dirty="0"/>
              <a:t> de transition </a:t>
            </a:r>
            <a:r>
              <a:rPr lang="en-US" sz="2200" i="1" dirty="0" err="1"/>
              <a:t>structurée</a:t>
            </a:r>
            <a:r>
              <a:rPr lang="en-US" sz="2200" i="1" dirty="0"/>
              <a:t> par </a:t>
            </a:r>
            <a:r>
              <a:rPr lang="en-US" sz="2200" i="1" dirty="0" err="1"/>
              <a:t>âge</a:t>
            </a:r>
            <a:r>
              <a:rPr lang="en-US" sz="2200" i="1" dirty="0"/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7B1F19-E839-4242-8010-4D3A188AA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6" t="11348" r="26250" b="70691"/>
          <a:stretch/>
        </p:blipFill>
        <p:spPr>
          <a:xfrm>
            <a:off x="2547646" y="1255074"/>
            <a:ext cx="3492500" cy="10276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7D96A6D-1A5E-484E-A40B-403F3D1418B2}"/>
              </a:ext>
            </a:extLst>
          </p:cNvPr>
          <p:cNvGrpSpPr/>
          <p:nvPr/>
        </p:nvGrpSpPr>
        <p:grpSpPr>
          <a:xfrm>
            <a:off x="178717" y="3104257"/>
            <a:ext cx="8664782" cy="2736048"/>
            <a:chOff x="178717" y="3104257"/>
            <a:chExt cx="8664782" cy="27360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717309-493F-5841-8935-17D1ACCCC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0" r="4522"/>
            <a:stretch/>
          </p:blipFill>
          <p:spPr>
            <a:xfrm>
              <a:off x="178717" y="3104257"/>
              <a:ext cx="8664782" cy="273604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4D06FD-5B65-2D4F-BC1A-04EBC2EDC6D9}"/>
                </a:ext>
              </a:extLst>
            </p:cNvPr>
            <p:cNvSpPr/>
            <p:nvPr/>
          </p:nvSpPr>
          <p:spPr>
            <a:xfrm>
              <a:off x="5037269" y="3255657"/>
              <a:ext cx="1221944" cy="346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0" dirty="0">
                  <a:solidFill>
                    <a:srgbClr val="FF0000"/>
                  </a:solidFill>
                  <a:latin typeface="Franklin Gothic Medium" pitchFamily="34" charset="0"/>
                </a:rPr>
                <a:t>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DCC70B-E424-3C45-A83B-8213A44B4285}"/>
                </a:ext>
              </a:extLst>
            </p:cNvPr>
            <p:cNvSpPr/>
            <p:nvPr/>
          </p:nvSpPr>
          <p:spPr>
            <a:xfrm>
              <a:off x="7621555" y="3198025"/>
              <a:ext cx="1221944" cy="346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0" dirty="0" err="1">
                  <a:solidFill>
                    <a:srgbClr val="FF0000"/>
                  </a:solidFill>
                  <a:latin typeface="Franklin Gothic Medium" pitchFamily="34" charset="0"/>
                </a:rPr>
                <a:t>N</a:t>
              </a:r>
              <a:r>
                <a:rPr lang="en-US" sz="3000" dirty="0" err="1">
                  <a:solidFill>
                    <a:srgbClr val="FF0000"/>
                  </a:solidFill>
                  <a:latin typeface="Franklin Gothic Medium" pitchFamily="34" charset="0"/>
                </a:rPr>
                <a:t>t</a:t>
              </a:r>
              <a:endParaRPr lang="en-US" sz="3000" dirty="0">
                <a:solidFill>
                  <a:srgbClr val="FF0000"/>
                </a:solidFill>
                <a:latin typeface="Franklin Gothic Medium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92EF07-5348-A643-9C0B-1F56B4993F7C}"/>
                </a:ext>
              </a:extLst>
            </p:cNvPr>
            <p:cNvSpPr/>
            <p:nvPr/>
          </p:nvSpPr>
          <p:spPr>
            <a:xfrm>
              <a:off x="178717" y="3255657"/>
              <a:ext cx="1810874" cy="346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0" dirty="0">
                  <a:solidFill>
                    <a:srgbClr val="FF0000"/>
                  </a:solidFill>
                  <a:latin typeface="Franklin Gothic Medium" pitchFamily="34" charset="0"/>
                </a:rPr>
                <a:t>N</a:t>
              </a:r>
              <a:r>
                <a:rPr lang="en-US" sz="3000" dirty="0">
                  <a:solidFill>
                    <a:srgbClr val="FF0000"/>
                  </a:solidFill>
                  <a:latin typeface="Franklin Gothic Medium" pitchFamily="34" charset="0"/>
                </a:rPr>
                <a:t>t+1</a:t>
              </a:r>
            </a:p>
          </p:txBody>
        </p:sp>
      </p:grpSp>
      <p:sp>
        <p:nvSpPr>
          <p:cNvPr id="13" name="Title 4">
            <a:extLst>
              <a:ext uri="{FF2B5EF4-FFF2-40B4-BE49-F238E27FC236}">
                <a16:creationId xmlns:a16="http://schemas.microsoft.com/office/drawing/2014/main" id="{7799F837-E07F-B442-918A-4BA4E932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5" y="115477"/>
            <a:ext cx="896146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Et nous </a:t>
            </a:r>
            <a:r>
              <a:rPr lang="en-US" sz="2600" dirty="0" err="1"/>
              <a:t>pouvons</a:t>
            </a:r>
            <a:r>
              <a:rPr lang="en-US" sz="2600" dirty="0"/>
              <a:t> </a:t>
            </a:r>
            <a:r>
              <a:rPr lang="en-US" sz="2600" dirty="0" err="1"/>
              <a:t>utiliser</a:t>
            </a:r>
            <a:r>
              <a:rPr lang="en-US" sz="2600" dirty="0"/>
              <a:t> des matrices simples de Leslie / </a:t>
            </a:r>
            <a:r>
              <a:rPr lang="en-US" sz="2600" dirty="0" err="1"/>
              <a:t>Lefkovitch</a:t>
            </a:r>
            <a:r>
              <a:rPr lang="en-US" sz="2600" dirty="0"/>
              <a:t> pour </a:t>
            </a:r>
            <a:r>
              <a:rPr lang="en-US" sz="2600" dirty="0" err="1"/>
              <a:t>déduire</a:t>
            </a:r>
            <a:r>
              <a:rPr lang="en-US" sz="2600" dirty="0"/>
              <a:t> les </a:t>
            </a:r>
            <a:r>
              <a:rPr lang="en-US" sz="2600" dirty="0" err="1"/>
              <a:t>taux</a:t>
            </a:r>
            <a:r>
              <a:rPr lang="en-US" sz="2600" dirty="0"/>
              <a:t> de </a:t>
            </a:r>
            <a:r>
              <a:rPr lang="en-US" sz="2600" dirty="0" err="1"/>
              <a:t>survie</a:t>
            </a:r>
            <a:r>
              <a:rPr lang="en-US" sz="2600" dirty="0"/>
              <a:t> </a:t>
            </a:r>
            <a:r>
              <a:rPr lang="en-US" sz="2600" dirty="0" err="1"/>
              <a:t>annuelle</a:t>
            </a:r>
            <a:r>
              <a:rPr lang="en-US" sz="2600" dirty="0"/>
              <a:t> des </a:t>
            </a:r>
            <a:r>
              <a:rPr lang="en-US" sz="2600" dirty="0" err="1"/>
              <a:t>juvéniles</a:t>
            </a:r>
            <a:r>
              <a:rPr lang="en-US" sz="2600" dirty="0"/>
              <a:t>,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supposant</a:t>
            </a:r>
            <a:r>
              <a:rPr lang="en-US" sz="2600" dirty="0"/>
              <a:t> des </a:t>
            </a:r>
            <a:r>
              <a:rPr lang="en-US" sz="2600" dirty="0" err="1"/>
              <a:t>fécondités</a:t>
            </a:r>
            <a:r>
              <a:rPr lang="en-US" sz="2600" dirty="0"/>
              <a:t> stables:</a:t>
            </a:r>
          </a:p>
        </p:txBody>
      </p:sp>
    </p:spTree>
    <p:extLst>
      <p:ext uri="{BB962C8B-B14F-4D97-AF65-F5344CB8AC3E}">
        <p14:creationId xmlns:p14="http://schemas.microsoft.com/office/powerpoint/2010/main" val="329754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>
            <a:extLst>
              <a:ext uri="{FF2B5EF4-FFF2-40B4-BE49-F238E27FC236}">
                <a16:creationId xmlns:a16="http://schemas.microsoft.com/office/drawing/2014/main" id="{71A05DC4-8708-7642-8B47-7554185F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5" y="115477"/>
            <a:ext cx="896146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Et nous </a:t>
            </a:r>
            <a:r>
              <a:rPr lang="en-US" sz="2600" dirty="0" err="1"/>
              <a:t>pouvons</a:t>
            </a:r>
            <a:r>
              <a:rPr lang="en-US" sz="2600" dirty="0"/>
              <a:t> </a:t>
            </a:r>
            <a:r>
              <a:rPr lang="en-US" sz="2600" dirty="0" err="1"/>
              <a:t>utiliser</a:t>
            </a:r>
            <a:r>
              <a:rPr lang="en-US" sz="2600" dirty="0"/>
              <a:t> des matrices simples de Leslie / </a:t>
            </a:r>
            <a:r>
              <a:rPr lang="en-US" sz="2600" dirty="0" err="1"/>
              <a:t>Lefkovitch</a:t>
            </a:r>
            <a:r>
              <a:rPr lang="en-US" sz="2600" dirty="0"/>
              <a:t> pour </a:t>
            </a:r>
            <a:r>
              <a:rPr lang="en-US" sz="2600" dirty="0" err="1"/>
              <a:t>déduire</a:t>
            </a:r>
            <a:r>
              <a:rPr lang="en-US" sz="2600" dirty="0"/>
              <a:t> les </a:t>
            </a:r>
            <a:r>
              <a:rPr lang="en-US" sz="2600" dirty="0" err="1"/>
              <a:t>taux</a:t>
            </a:r>
            <a:r>
              <a:rPr lang="en-US" sz="2600" dirty="0"/>
              <a:t> de </a:t>
            </a:r>
            <a:r>
              <a:rPr lang="en-US" sz="2600" dirty="0" err="1"/>
              <a:t>survie</a:t>
            </a:r>
            <a:r>
              <a:rPr lang="en-US" sz="2600" dirty="0"/>
              <a:t> </a:t>
            </a:r>
            <a:r>
              <a:rPr lang="en-US" sz="2600" dirty="0" err="1"/>
              <a:t>annuelle</a:t>
            </a:r>
            <a:r>
              <a:rPr lang="en-US" sz="2600" dirty="0"/>
              <a:t> des </a:t>
            </a:r>
            <a:r>
              <a:rPr lang="en-US" sz="2600" dirty="0" err="1"/>
              <a:t>juvéniles</a:t>
            </a:r>
            <a:r>
              <a:rPr lang="en-US" sz="2600" dirty="0"/>
              <a:t>, </a:t>
            </a:r>
            <a:r>
              <a:rPr lang="en-US" sz="2600" dirty="0" err="1"/>
              <a:t>en</a:t>
            </a:r>
            <a:r>
              <a:rPr lang="en-US" sz="2600" dirty="0"/>
              <a:t> </a:t>
            </a:r>
            <a:r>
              <a:rPr lang="en-US" sz="2600" dirty="0" err="1"/>
              <a:t>supposant</a:t>
            </a:r>
            <a:r>
              <a:rPr lang="en-US" sz="2600" dirty="0"/>
              <a:t> des </a:t>
            </a:r>
            <a:r>
              <a:rPr lang="en-US" sz="2600" dirty="0" err="1"/>
              <a:t>fécondités</a:t>
            </a:r>
            <a:r>
              <a:rPr lang="en-US" sz="2600" dirty="0"/>
              <a:t> stables: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7BD40-A8F5-0744-8648-016890E45952}"/>
              </a:ext>
            </a:extLst>
          </p:cNvPr>
          <p:cNvSpPr txBox="1"/>
          <p:nvPr/>
        </p:nvSpPr>
        <p:spPr>
          <a:xfrm>
            <a:off x="0" y="5903893"/>
            <a:ext cx="4413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Franklin Gothic Medium"/>
              </a:rPr>
              <a:t>Brook et al 2019 </a:t>
            </a:r>
            <a:r>
              <a:rPr lang="en-US" sz="1400" i="1" dirty="0">
                <a:latin typeface="+mj-lt"/>
                <a:cs typeface="Franklin Gothic Medium"/>
              </a:rPr>
              <a:t>Biological Conservation.</a:t>
            </a:r>
            <a:endParaRPr lang="en-US" sz="1400" dirty="0">
              <a:latin typeface="+mj-lt"/>
              <a:cs typeface="Franklin Gothic Medium"/>
            </a:endParaRPr>
          </a:p>
          <a:p>
            <a:r>
              <a:rPr lang="en-US" sz="1400" dirty="0">
                <a:latin typeface="+mj-lt"/>
                <a:cs typeface="Franklin Gothic Medium"/>
              </a:rPr>
              <a:t>Leslie 1945 </a:t>
            </a:r>
            <a:r>
              <a:rPr lang="en-US" sz="1400" i="1" dirty="0" err="1">
                <a:latin typeface="+mj-lt"/>
                <a:cs typeface="Franklin Gothic Medium"/>
              </a:rPr>
              <a:t>Biometrika</a:t>
            </a:r>
            <a:r>
              <a:rPr lang="en-US" sz="1400" i="1" dirty="0">
                <a:latin typeface="+mj-lt"/>
                <a:cs typeface="Franklin Gothic Medium"/>
              </a:rPr>
              <a:t>.</a:t>
            </a:r>
            <a:endParaRPr lang="en-US" sz="1400" dirty="0">
              <a:latin typeface="+mj-lt"/>
              <a:cs typeface="Franklin Gothic Medium"/>
            </a:endParaRPr>
          </a:p>
          <a:p>
            <a:r>
              <a:rPr lang="en-US" sz="1400" dirty="0">
                <a:latin typeface="+mj-lt"/>
                <a:cs typeface="Franklin Gothic Medium"/>
              </a:rPr>
              <a:t>Leslie 1948 </a:t>
            </a:r>
            <a:r>
              <a:rPr lang="en-US" sz="1400" i="1" dirty="0" err="1">
                <a:latin typeface="+mj-lt"/>
                <a:cs typeface="Franklin Gothic Medium"/>
              </a:rPr>
              <a:t>Biometrika</a:t>
            </a:r>
            <a:r>
              <a:rPr lang="en-US" sz="1400" i="1" dirty="0">
                <a:latin typeface="+mj-lt"/>
                <a:cs typeface="Franklin Gothic Medium"/>
              </a:rPr>
              <a:t>.</a:t>
            </a:r>
          </a:p>
          <a:p>
            <a:r>
              <a:rPr lang="en-US" sz="1400" dirty="0" err="1">
                <a:latin typeface="+mj-lt"/>
                <a:cs typeface="Franklin Gothic Medium"/>
              </a:rPr>
              <a:t>Lefkovitch</a:t>
            </a:r>
            <a:r>
              <a:rPr lang="en-US" sz="1400" dirty="0">
                <a:latin typeface="+mj-lt"/>
                <a:cs typeface="Franklin Gothic Medium"/>
              </a:rPr>
              <a:t> 1965 </a:t>
            </a:r>
            <a:r>
              <a:rPr lang="en-US" sz="1400" i="1" dirty="0">
                <a:latin typeface="+mj-lt"/>
                <a:cs typeface="Franklin Gothic Medium"/>
              </a:rPr>
              <a:t>Biometrics.</a:t>
            </a:r>
            <a:endParaRPr lang="en-US" sz="1400" dirty="0">
              <a:latin typeface="+mj-lt"/>
              <a:cs typeface="Franklin Gothic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66C2B2-F117-244F-B1AF-B1A85466EAE8}"/>
              </a:ext>
            </a:extLst>
          </p:cNvPr>
          <p:cNvSpPr/>
          <p:nvPr/>
        </p:nvSpPr>
        <p:spPr>
          <a:xfrm>
            <a:off x="1163782" y="2321004"/>
            <a:ext cx="59358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i="1" dirty="0"/>
              <a:t>(</a:t>
            </a:r>
            <a:r>
              <a:rPr lang="en-US" sz="2200" i="1" dirty="0" err="1"/>
              <a:t>où</a:t>
            </a:r>
            <a:r>
              <a:rPr lang="en-US" sz="2200" i="1" dirty="0"/>
              <a:t> N </a:t>
            </a:r>
            <a:r>
              <a:rPr lang="en-US" sz="2200" i="1" dirty="0" err="1"/>
              <a:t>est</a:t>
            </a:r>
            <a:r>
              <a:rPr lang="en-US" sz="2200" i="1" dirty="0"/>
              <a:t> </a:t>
            </a:r>
            <a:r>
              <a:rPr lang="en-US" sz="2200" i="1" dirty="0" err="1"/>
              <a:t>notre</a:t>
            </a:r>
            <a:r>
              <a:rPr lang="en-US" sz="2200" i="1" dirty="0"/>
              <a:t> </a:t>
            </a:r>
            <a:r>
              <a:rPr lang="en-US" sz="2200" i="1" dirty="0" err="1"/>
              <a:t>vecteur</a:t>
            </a:r>
            <a:r>
              <a:rPr lang="en-US" sz="2200" i="1" dirty="0"/>
              <a:t> de population et A </a:t>
            </a:r>
            <a:r>
              <a:rPr lang="en-US" sz="2200" i="1" dirty="0" err="1"/>
              <a:t>est</a:t>
            </a:r>
            <a:r>
              <a:rPr lang="en-US" sz="2200" i="1" dirty="0"/>
              <a:t> </a:t>
            </a:r>
            <a:r>
              <a:rPr lang="en-US" sz="2200" i="1" dirty="0" err="1"/>
              <a:t>notre</a:t>
            </a:r>
            <a:r>
              <a:rPr lang="en-US" sz="2200" i="1" dirty="0"/>
              <a:t> </a:t>
            </a:r>
            <a:r>
              <a:rPr lang="en-US" sz="2200" i="1" dirty="0" err="1"/>
              <a:t>matrice</a:t>
            </a:r>
            <a:r>
              <a:rPr lang="en-US" sz="2200" i="1" dirty="0"/>
              <a:t> de transition </a:t>
            </a:r>
            <a:r>
              <a:rPr lang="en-US" sz="2200" i="1" dirty="0" err="1"/>
              <a:t>structurée</a:t>
            </a:r>
            <a:r>
              <a:rPr lang="en-US" sz="2200" i="1" dirty="0"/>
              <a:t> par </a:t>
            </a:r>
            <a:r>
              <a:rPr lang="en-US" sz="2200" i="1" dirty="0" err="1"/>
              <a:t>âge</a:t>
            </a:r>
            <a:r>
              <a:rPr lang="en-US" sz="2200" i="1" dirty="0"/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7B1F19-E839-4242-8010-4D3A188AA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56" t="11348" r="26250" b="70691"/>
          <a:stretch/>
        </p:blipFill>
        <p:spPr>
          <a:xfrm>
            <a:off x="2547646" y="1255074"/>
            <a:ext cx="3492500" cy="10276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7D96A6D-1A5E-484E-A40B-403F3D1418B2}"/>
              </a:ext>
            </a:extLst>
          </p:cNvPr>
          <p:cNvGrpSpPr/>
          <p:nvPr/>
        </p:nvGrpSpPr>
        <p:grpSpPr>
          <a:xfrm>
            <a:off x="178717" y="3104257"/>
            <a:ext cx="8664782" cy="2736048"/>
            <a:chOff x="178717" y="3104257"/>
            <a:chExt cx="8664782" cy="27360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717309-493F-5841-8935-17D1ACCCC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0" r="4522"/>
            <a:stretch/>
          </p:blipFill>
          <p:spPr>
            <a:xfrm>
              <a:off x="178717" y="3104257"/>
              <a:ext cx="8664782" cy="273604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4D06FD-5B65-2D4F-BC1A-04EBC2EDC6D9}"/>
                </a:ext>
              </a:extLst>
            </p:cNvPr>
            <p:cNvSpPr/>
            <p:nvPr/>
          </p:nvSpPr>
          <p:spPr>
            <a:xfrm>
              <a:off x="5037269" y="3255657"/>
              <a:ext cx="1221944" cy="346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0" dirty="0">
                  <a:solidFill>
                    <a:srgbClr val="FF0000"/>
                  </a:solidFill>
                  <a:latin typeface="Franklin Gothic Medium" pitchFamily="34" charset="0"/>
                </a:rPr>
                <a:t>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DCC70B-E424-3C45-A83B-8213A44B4285}"/>
                </a:ext>
              </a:extLst>
            </p:cNvPr>
            <p:cNvSpPr/>
            <p:nvPr/>
          </p:nvSpPr>
          <p:spPr>
            <a:xfrm>
              <a:off x="7621555" y="3198025"/>
              <a:ext cx="1221944" cy="346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0" dirty="0" err="1">
                  <a:solidFill>
                    <a:srgbClr val="FF0000"/>
                  </a:solidFill>
                  <a:latin typeface="Franklin Gothic Medium" pitchFamily="34" charset="0"/>
                </a:rPr>
                <a:t>N</a:t>
              </a:r>
              <a:r>
                <a:rPr lang="en-US" sz="3000" dirty="0" err="1">
                  <a:solidFill>
                    <a:srgbClr val="FF0000"/>
                  </a:solidFill>
                  <a:latin typeface="Franklin Gothic Medium" pitchFamily="34" charset="0"/>
                </a:rPr>
                <a:t>t</a:t>
              </a:r>
              <a:endParaRPr lang="en-US" sz="3000" dirty="0">
                <a:solidFill>
                  <a:srgbClr val="FF0000"/>
                </a:solidFill>
                <a:latin typeface="Franklin Gothic Medium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92EF07-5348-A643-9C0B-1F56B4993F7C}"/>
                </a:ext>
              </a:extLst>
            </p:cNvPr>
            <p:cNvSpPr/>
            <p:nvPr/>
          </p:nvSpPr>
          <p:spPr>
            <a:xfrm>
              <a:off x="178717" y="3255657"/>
              <a:ext cx="1810874" cy="3466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0" dirty="0">
                  <a:solidFill>
                    <a:srgbClr val="FF0000"/>
                  </a:solidFill>
                  <a:latin typeface="Franklin Gothic Medium" pitchFamily="34" charset="0"/>
                </a:rPr>
                <a:t>N</a:t>
              </a:r>
              <a:r>
                <a:rPr lang="en-US" sz="3000" dirty="0">
                  <a:solidFill>
                    <a:srgbClr val="FF0000"/>
                  </a:solidFill>
                  <a:latin typeface="Franklin Gothic Medium" pitchFamily="34" charset="0"/>
                </a:rPr>
                <a:t>t+1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C1E4CF9-F32B-4A49-A0EB-B7C6D728795F}"/>
              </a:ext>
            </a:extLst>
          </p:cNvPr>
          <p:cNvSpPr/>
          <p:nvPr/>
        </p:nvSpPr>
        <p:spPr>
          <a:xfrm>
            <a:off x="3660527" y="572908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la </a:t>
            </a:r>
            <a:r>
              <a:rPr lang="en-US" sz="2000" dirty="0" err="1">
                <a:solidFill>
                  <a:srgbClr val="FF0000"/>
                </a:solidFill>
              </a:rPr>
              <a:t>valeur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propre</a:t>
            </a:r>
            <a:r>
              <a:rPr lang="en-US" sz="2000" dirty="0">
                <a:solidFill>
                  <a:srgbClr val="FF0000"/>
                </a:solidFill>
              </a:rPr>
              <a:t> de la </a:t>
            </a:r>
            <a:r>
              <a:rPr lang="en-US" sz="2000" dirty="0" err="1">
                <a:solidFill>
                  <a:srgbClr val="FF0000"/>
                </a:solidFill>
              </a:rPr>
              <a:t>matrice</a:t>
            </a:r>
            <a:r>
              <a:rPr lang="en-US" sz="2000" dirty="0">
                <a:solidFill>
                  <a:srgbClr val="FF0000"/>
                </a:solidFill>
              </a:rPr>
              <a:t> de transition </a:t>
            </a:r>
            <a:r>
              <a:rPr lang="en-US" sz="2000" dirty="0" err="1">
                <a:solidFill>
                  <a:srgbClr val="FF0000"/>
                </a:solidFill>
              </a:rPr>
              <a:t>décrit</a:t>
            </a:r>
            <a:r>
              <a:rPr lang="en-US" sz="2000" dirty="0">
                <a:solidFill>
                  <a:srgbClr val="FF0000"/>
                </a:solidFill>
              </a:rPr>
              <a:t> les conditions </a:t>
            </a:r>
            <a:r>
              <a:rPr lang="en-US" sz="2000" dirty="0" err="1">
                <a:solidFill>
                  <a:srgbClr val="FF0000"/>
                </a:solidFill>
              </a:rPr>
              <a:t>d'une</a:t>
            </a:r>
            <a:r>
              <a:rPr lang="en-US" sz="2000" dirty="0">
                <a:solidFill>
                  <a:srgbClr val="FF0000"/>
                </a:solidFill>
              </a:rPr>
              <a:t> population </a:t>
            </a:r>
            <a:r>
              <a:rPr lang="en-US" sz="2000" dirty="0" err="1">
                <a:solidFill>
                  <a:srgbClr val="FF0000"/>
                </a:solidFill>
              </a:rPr>
              <a:t>persistante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4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DF821E5-DFD4-EC4C-AC8B-9C47BF795B36}"/>
              </a:ext>
            </a:extLst>
          </p:cNvPr>
          <p:cNvSpPr txBox="1"/>
          <p:nvPr/>
        </p:nvSpPr>
        <p:spPr>
          <a:xfrm>
            <a:off x="0" y="6550223"/>
            <a:ext cx="318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Franklin Gothic Medium"/>
              </a:rPr>
              <a:t>Brook et al 2019 </a:t>
            </a:r>
            <a:r>
              <a:rPr lang="en-US" sz="1400" i="1" dirty="0">
                <a:latin typeface="+mj-lt"/>
                <a:cs typeface="Franklin Gothic Medium"/>
              </a:rPr>
              <a:t>Biological Conservation.</a:t>
            </a:r>
            <a:endParaRPr lang="en-US" sz="1400" dirty="0">
              <a:latin typeface="+mj-lt"/>
              <a:cs typeface="Franklin Gothic Mediu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13195-572F-534C-B9DC-D89F1131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942" y="952499"/>
            <a:ext cx="5125758" cy="5597723"/>
          </a:xfrm>
          <a:prstGeom prst="rect">
            <a:avLst/>
          </a:prstGeom>
        </p:spPr>
      </p:pic>
      <p:pic>
        <p:nvPicPr>
          <p:cNvPr id="17" name="Content Placeholder 5" descr="IMGP0340.JPG">
            <a:extLst>
              <a:ext uri="{FF2B5EF4-FFF2-40B4-BE49-F238E27FC236}">
                <a16:creationId xmlns:a16="http://schemas.microsoft.com/office/drawing/2014/main" id="{02C23CBD-50E6-0A4B-9BEF-8C61F198B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r="4663"/>
          <a:stretch/>
        </p:blipFill>
        <p:spPr>
          <a:xfrm>
            <a:off x="330817" y="995212"/>
            <a:ext cx="3183716" cy="2318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889DE2BA-FCB5-684D-A134-3CA52D201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92" t="38922" r="24153" b="11419"/>
          <a:stretch/>
        </p:blipFill>
        <p:spPr>
          <a:xfrm>
            <a:off x="437787" y="3467186"/>
            <a:ext cx="2969777" cy="2863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itle 4">
            <a:extLst>
              <a:ext uri="{FF2B5EF4-FFF2-40B4-BE49-F238E27FC236}">
                <a16:creationId xmlns:a16="http://schemas.microsoft.com/office/drawing/2014/main" id="{66DBB030-AB8A-A243-AE1E-3036854307AB}"/>
              </a:ext>
            </a:extLst>
          </p:cNvPr>
          <p:cNvSpPr txBox="1">
            <a:spLocks/>
          </p:cNvSpPr>
          <p:nvPr/>
        </p:nvSpPr>
        <p:spPr>
          <a:xfrm>
            <a:off x="0" y="28999"/>
            <a:ext cx="8961469" cy="8125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/>
              <a:t>Nous </a:t>
            </a:r>
            <a:r>
              <a:rPr lang="en-US" sz="2600" dirty="0" err="1"/>
              <a:t>pouvons</a:t>
            </a:r>
            <a:r>
              <a:rPr lang="en-US" sz="2600" dirty="0"/>
              <a:t> </a:t>
            </a:r>
            <a:r>
              <a:rPr lang="en-US" sz="2600" dirty="0" err="1"/>
              <a:t>construire</a:t>
            </a:r>
            <a:r>
              <a:rPr lang="en-US" sz="2600" dirty="0"/>
              <a:t> </a:t>
            </a:r>
            <a:r>
              <a:rPr lang="en-US" sz="2600" dirty="0" err="1"/>
              <a:t>une</a:t>
            </a:r>
            <a:r>
              <a:rPr lang="en-US" sz="2600" dirty="0"/>
              <a:t> isocline de </a:t>
            </a:r>
            <a:r>
              <a:rPr lang="en-US" sz="2600" dirty="0" err="1"/>
              <a:t>l'âge</a:t>
            </a:r>
            <a:r>
              <a:rPr lang="en-US" sz="2600" dirty="0"/>
              <a:t> stable pour </a:t>
            </a:r>
            <a:r>
              <a:rPr lang="en-US" sz="2600" dirty="0" err="1"/>
              <a:t>chaque</a:t>
            </a:r>
            <a:r>
              <a:rPr lang="en-US" sz="2600" dirty="0"/>
              <a:t> </a:t>
            </a:r>
            <a:r>
              <a:rPr lang="en-US" sz="2600" dirty="0" err="1"/>
              <a:t>espèce</a:t>
            </a:r>
            <a:r>
              <a:rPr lang="en-US" sz="2600" dirty="0"/>
              <a:t> </a:t>
            </a:r>
            <a:r>
              <a:rPr lang="en-US" sz="2600" dirty="0" err="1"/>
              <a:t>à</a:t>
            </a:r>
            <a:r>
              <a:rPr lang="en-US" sz="2600" dirty="0"/>
              <a:t> </a:t>
            </a:r>
            <a:r>
              <a:rPr lang="en-US" sz="2600" dirty="0" err="1"/>
              <a:t>laquelle</a:t>
            </a:r>
            <a:r>
              <a:rPr lang="en-US" sz="2600" dirty="0"/>
              <a:t> comparer </a:t>
            </a:r>
            <a:r>
              <a:rPr lang="en-US" sz="2600" dirty="0" err="1"/>
              <a:t>nos</a:t>
            </a:r>
            <a:r>
              <a:rPr lang="en-US" sz="2600" dirty="0"/>
              <a:t> </a:t>
            </a:r>
            <a:r>
              <a:rPr lang="en-US" sz="2600" dirty="0" err="1"/>
              <a:t>données</a:t>
            </a:r>
            <a:r>
              <a:rPr lang="en-US" sz="2600" dirty="0"/>
              <a:t> de terrain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8E2D0C-A2A9-114D-B417-D372B123FA1D}"/>
              </a:ext>
            </a:extLst>
          </p:cNvPr>
          <p:cNvGrpSpPr/>
          <p:nvPr/>
        </p:nvGrpSpPr>
        <p:grpSpPr>
          <a:xfrm>
            <a:off x="5553269" y="1977208"/>
            <a:ext cx="1852060" cy="3164972"/>
            <a:chOff x="9843479" y="510815"/>
            <a:chExt cx="2469413" cy="42199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E11BFB-3140-0744-AE5F-523AFF6D24C1}"/>
                </a:ext>
              </a:extLst>
            </p:cNvPr>
            <p:cNvSpPr/>
            <p:nvPr/>
          </p:nvSpPr>
          <p:spPr>
            <a:xfrm>
              <a:off x="10665530" y="510815"/>
              <a:ext cx="1647362" cy="703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A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</a:t>
              </a:r>
              <a:r>
                <a:rPr lang="fi-FI" sz="1400" dirty="0">
                  <a:solidFill>
                    <a:srgbClr val="FF40FF"/>
                  </a:solidFill>
                  <a:latin typeface="Franklin Gothic Medium" pitchFamily="34" charset="0"/>
                </a:rPr>
                <a:t>.794</a:t>
              </a:r>
              <a:endParaRPr lang="en-US" sz="1400" dirty="0">
                <a:solidFill>
                  <a:srgbClr val="FF40FF"/>
                </a:solidFill>
                <a:latin typeface="Franklin Gothic Medium" pitchFamily="34" charset="0"/>
              </a:endParaRPr>
            </a:p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J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.539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97D735-F032-D34D-BAF6-8F0633496C84}"/>
                </a:ext>
              </a:extLst>
            </p:cNvPr>
            <p:cNvSpPr/>
            <p:nvPr/>
          </p:nvSpPr>
          <p:spPr>
            <a:xfrm>
              <a:off x="9984403" y="2903172"/>
              <a:ext cx="1647233" cy="2832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A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</a:t>
              </a:r>
              <a:r>
                <a:rPr lang="fi-FI" sz="1400" dirty="0">
                  <a:solidFill>
                    <a:srgbClr val="FF40FF"/>
                  </a:solidFill>
                  <a:latin typeface="Franklin Gothic Medium" pitchFamily="34" charset="0"/>
                </a:rPr>
                <a:t>.511</a:t>
              </a:r>
              <a:endParaRPr lang="en-US" sz="1400" dirty="0">
                <a:solidFill>
                  <a:srgbClr val="FF40FF"/>
                </a:solidFill>
                <a:latin typeface="Franklin Gothic Medium" pitchFamily="34" charset="0"/>
              </a:endParaRPr>
            </a:p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J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1.0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4408FB-E712-0B49-8BCE-80B515E1C4D3}"/>
                </a:ext>
              </a:extLst>
            </p:cNvPr>
            <p:cNvSpPr/>
            <p:nvPr/>
          </p:nvSpPr>
          <p:spPr>
            <a:xfrm>
              <a:off x="10125327" y="4027125"/>
              <a:ext cx="1647362" cy="703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A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</a:t>
              </a:r>
              <a:r>
                <a:rPr lang="fi-FI" sz="1400" dirty="0">
                  <a:solidFill>
                    <a:srgbClr val="FF40FF"/>
                  </a:solidFill>
                  <a:latin typeface="Franklin Gothic Medium" pitchFamily="34" charset="0"/>
                </a:rPr>
                <a:t>.511</a:t>
              </a:r>
              <a:endParaRPr lang="en-US" sz="1400" dirty="0">
                <a:solidFill>
                  <a:srgbClr val="FF40FF"/>
                </a:solidFill>
                <a:latin typeface="Franklin Gothic Medium" pitchFamily="34" charset="0"/>
              </a:endParaRPr>
            </a:p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J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.539</a:t>
              </a: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7DE3CBA-51DA-1047-9517-1E98955DEDAB}"/>
                </a:ext>
              </a:extLst>
            </p:cNvPr>
            <p:cNvSpPr/>
            <p:nvPr/>
          </p:nvSpPr>
          <p:spPr>
            <a:xfrm>
              <a:off x="9843479" y="2634252"/>
              <a:ext cx="135544" cy="158751"/>
            </a:xfrm>
            <a:prstGeom prst="diamond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40FF"/>
                </a:solidFill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05FF87C7-65A2-604A-95B2-7DC8957B1A56}"/>
                </a:ext>
              </a:extLst>
            </p:cNvPr>
            <p:cNvSpPr/>
            <p:nvPr/>
          </p:nvSpPr>
          <p:spPr>
            <a:xfrm>
              <a:off x="9843610" y="4165961"/>
              <a:ext cx="135544" cy="158751"/>
            </a:xfrm>
            <a:prstGeom prst="diamond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4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1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722"/>
          <a:stretch/>
        </p:blipFill>
        <p:spPr>
          <a:xfrm>
            <a:off x="322730" y="860611"/>
            <a:ext cx="8526038" cy="5486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8037" y="6550223"/>
            <a:ext cx="473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+mj-lt"/>
                <a:cs typeface="Franklin Gothic Medium"/>
              </a:rPr>
              <a:t>Teeling</a:t>
            </a:r>
            <a:r>
              <a:rPr lang="en-US" sz="1400" dirty="0">
                <a:latin typeface="+mj-lt"/>
                <a:cs typeface="Franklin Gothic Medium"/>
              </a:rPr>
              <a:t> et al 2005 </a:t>
            </a:r>
            <a:r>
              <a:rPr lang="en-US" sz="1400" i="1" dirty="0">
                <a:latin typeface="+mj-lt"/>
                <a:cs typeface="Franklin Gothic Medium"/>
              </a:rPr>
              <a:t>Science.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35496" cy="1008529"/>
          </a:xfrm>
        </p:spPr>
        <p:txBody>
          <a:bodyPr>
            <a:noAutofit/>
          </a:bodyPr>
          <a:lstStyle/>
          <a:p>
            <a:pPr algn="ctr"/>
            <a:r>
              <a:rPr lang="en-US" sz="3000" dirty="0"/>
              <a:t>Les </a:t>
            </a:r>
            <a:r>
              <a:rPr lang="en-US" sz="3000" dirty="0" err="1"/>
              <a:t>chauves-souris</a:t>
            </a:r>
            <a:r>
              <a:rPr lang="en-US" sz="3000" dirty="0"/>
              <a:t> constituent </a:t>
            </a:r>
            <a:r>
              <a:rPr lang="en-US" sz="3000" dirty="0" err="1"/>
              <a:t>l'ordre</a:t>
            </a:r>
            <a:r>
              <a:rPr lang="en-US" sz="3000" dirty="0"/>
              <a:t>: </a:t>
            </a:r>
            <a:r>
              <a:rPr lang="en-US" sz="3000" dirty="0" err="1"/>
              <a:t>chiroptères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2622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DF821E5-DFD4-EC4C-AC8B-9C47BF795B36}"/>
              </a:ext>
            </a:extLst>
          </p:cNvPr>
          <p:cNvSpPr txBox="1"/>
          <p:nvPr/>
        </p:nvSpPr>
        <p:spPr>
          <a:xfrm>
            <a:off x="0" y="6550223"/>
            <a:ext cx="318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  <a:cs typeface="Franklin Gothic Medium"/>
              </a:rPr>
              <a:t>Brook et al 2019 </a:t>
            </a:r>
            <a:r>
              <a:rPr lang="en-US" sz="1400" i="1" dirty="0">
                <a:latin typeface="+mj-lt"/>
                <a:cs typeface="Franklin Gothic Medium"/>
              </a:rPr>
              <a:t>Biological Conservation.</a:t>
            </a:r>
            <a:endParaRPr lang="en-US" sz="1400" dirty="0">
              <a:latin typeface="+mj-lt"/>
              <a:cs typeface="Franklin Gothic Medium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13195-572F-534C-B9DC-D89F1131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942" y="952499"/>
            <a:ext cx="5125758" cy="5597723"/>
          </a:xfrm>
          <a:prstGeom prst="rect">
            <a:avLst/>
          </a:prstGeom>
        </p:spPr>
      </p:pic>
      <p:pic>
        <p:nvPicPr>
          <p:cNvPr id="17" name="Content Placeholder 5" descr="IMGP0340.JPG">
            <a:extLst>
              <a:ext uri="{FF2B5EF4-FFF2-40B4-BE49-F238E27FC236}">
                <a16:creationId xmlns:a16="http://schemas.microsoft.com/office/drawing/2014/main" id="{02C23CBD-50E6-0A4B-9BEF-8C61F198B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r="4663"/>
          <a:stretch/>
        </p:blipFill>
        <p:spPr>
          <a:xfrm>
            <a:off x="330817" y="995212"/>
            <a:ext cx="3183716" cy="2318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889DE2BA-FCB5-684D-A134-3CA52D201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92" t="38922" r="24153" b="11419"/>
          <a:stretch/>
        </p:blipFill>
        <p:spPr>
          <a:xfrm>
            <a:off x="437787" y="3467186"/>
            <a:ext cx="2969777" cy="2863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Title 4">
            <a:extLst>
              <a:ext uri="{FF2B5EF4-FFF2-40B4-BE49-F238E27FC236}">
                <a16:creationId xmlns:a16="http://schemas.microsoft.com/office/drawing/2014/main" id="{66DBB030-AB8A-A243-AE1E-3036854307AB}"/>
              </a:ext>
            </a:extLst>
          </p:cNvPr>
          <p:cNvSpPr txBox="1">
            <a:spLocks/>
          </p:cNvSpPr>
          <p:nvPr/>
        </p:nvSpPr>
        <p:spPr>
          <a:xfrm>
            <a:off x="0" y="28999"/>
            <a:ext cx="8961469" cy="8125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600" dirty="0"/>
              <a:t>Nous </a:t>
            </a:r>
            <a:r>
              <a:rPr lang="en-US" sz="2600" dirty="0" err="1"/>
              <a:t>pouvons</a:t>
            </a:r>
            <a:r>
              <a:rPr lang="en-US" sz="2600" dirty="0"/>
              <a:t> </a:t>
            </a:r>
            <a:r>
              <a:rPr lang="en-US" sz="2600" dirty="0" err="1"/>
              <a:t>construire</a:t>
            </a:r>
            <a:r>
              <a:rPr lang="en-US" sz="2600" dirty="0"/>
              <a:t> </a:t>
            </a:r>
            <a:r>
              <a:rPr lang="en-US" sz="2600" dirty="0" err="1"/>
              <a:t>une</a:t>
            </a:r>
            <a:r>
              <a:rPr lang="en-US" sz="2600" dirty="0"/>
              <a:t> isocline de </a:t>
            </a:r>
            <a:r>
              <a:rPr lang="en-US" sz="2600" dirty="0" err="1"/>
              <a:t>l’âge</a:t>
            </a:r>
            <a:r>
              <a:rPr lang="en-US" sz="2600" dirty="0"/>
              <a:t> stable pour </a:t>
            </a:r>
            <a:r>
              <a:rPr lang="en-US" sz="2600" dirty="0" err="1"/>
              <a:t>chaque</a:t>
            </a:r>
            <a:r>
              <a:rPr lang="en-US" sz="2600" dirty="0"/>
              <a:t> </a:t>
            </a:r>
            <a:r>
              <a:rPr lang="en-US" sz="2600" dirty="0" err="1"/>
              <a:t>espèce</a:t>
            </a:r>
            <a:r>
              <a:rPr lang="en-US" sz="2600" dirty="0"/>
              <a:t> </a:t>
            </a:r>
            <a:r>
              <a:rPr lang="en-US" sz="2600" dirty="0" err="1"/>
              <a:t>à</a:t>
            </a:r>
            <a:r>
              <a:rPr lang="en-US" sz="2600" dirty="0"/>
              <a:t> </a:t>
            </a:r>
            <a:r>
              <a:rPr lang="en-US" sz="2600" dirty="0" err="1"/>
              <a:t>laquelle</a:t>
            </a:r>
            <a:r>
              <a:rPr lang="en-US" sz="2600" dirty="0"/>
              <a:t> comparer </a:t>
            </a:r>
            <a:r>
              <a:rPr lang="en-US" sz="2600" dirty="0" err="1"/>
              <a:t>nos</a:t>
            </a:r>
            <a:r>
              <a:rPr lang="en-US" sz="2600" dirty="0"/>
              <a:t> </a:t>
            </a:r>
            <a:r>
              <a:rPr lang="en-US" sz="2600" dirty="0" err="1"/>
              <a:t>données</a:t>
            </a:r>
            <a:r>
              <a:rPr lang="en-US" sz="2600" dirty="0"/>
              <a:t> de terrain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8E2D0C-A2A9-114D-B417-D372B123FA1D}"/>
              </a:ext>
            </a:extLst>
          </p:cNvPr>
          <p:cNvGrpSpPr/>
          <p:nvPr/>
        </p:nvGrpSpPr>
        <p:grpSpPr>
          <a:xfrm>
            <a:off x="5553269" y="1977208"/>
            <a:ext cx="1852060" cy="3164972"/>
            <a:chOff x="9843479" y="510815"/>
            <a:chExt cx="2469413" cy="42199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E11BFB-3140-0744-AE5F-523AFF6D24C1}"/>
                </a:ext>
              </a:extLst>
            </p:cNvPr>
            <p:cNvSpPr/>
            <p:nvPr/>
          </p:nvSpPr>
          <p:spPr>
            <a:xfrm>
              <a:off x="10665530" y="510815"/>
              <a:ext cx="1647362" cy="703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A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</a:t>
              </a:r>
              <a:r>
                <a:rPr lang="fi-FI" sz="1400" dirty="0">
                  <a:solidFill>
                    <a:srgbClr val="FF40FF"/>
                  </a:solidFill>
                  <a:latin typeface="Franklin Gothic Medium" pitchFamily="34" charset="0"/>
                </a:rPr>
                <a:t>.794</a:t>
              </a:r>
              <a:endParaRPr lang="en-US" sz="1400" dirty="0">
                <a:solidFill>
                  <a:srgbClr val="FF40FF"/>
                </a:solidFill>
                <a:latin typeface="Franklin Gothic Medium" pitchFamily="34" charset="0"/>
              </a:endParaRPr>
            </a:p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J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.539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97D735-F032-D34D-BAF6-8F0633496C84}"/>
                </a:ext>
              </a:extLst>
            </p:cNvPr>
            <p:cNvSpPr/>
            <p:nvPr/>
          </p:nvSpPr>
          <p:spPr>
            <a:xfrm>
              <a:off x="9984403" y="2903172"/>
              <a:ext cx="1647233" cy="2832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A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</a:t>
              </a:r>
              <a:r>
                <a:rPr lang="fi-FI" sz="1400" dirty="0">
                  <a:solidFill>
                    <a:srgbClr val="FF40FF"/>
                  </a:solidFill>
                  <a:latin typeface="Franklin Gothic Medium" pitchFamily="34" charset="0"/>
                </a:rPr>
                <a:t>.511</a:t>
              </a:r>
              <a:endParaRPr lang="en-US" sz="1400" dirty="0">
                <a:solidFill>
                  <a:srgbClr val="FF40FF"/>
                </a:solidFill>
                <a:latin typeface="Franklin Gothic Medium" pitchFamily="34" charset="0"/>
              </a:endParaRPr>
            </a:p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J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1.0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4408FB-E712-0B49-8BCE-80B515E1C4D3}"/>
                </a:ext>
              </a:extLst>
            </p:cNvPr>
            <p:cNvSpPr/>
            <p:nvPr/>
          </p:nvSpPr>
          <p:spPr>
            <a:xfrm>
              <a:off x="10125327" y="4027125"/>
              <a:ext cx="1647362" cy="703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A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</a:t>
              </a:r>
              <a:r>
                <a:rPr lang="fi-FI" sz="1400" dirty="0">
                  <a:solidFill>
                    <a:srgbClr val="FF40FF"/>
                  </a:solidFill>
                  <a:latin typeface="Franklin Gothic Medium" pitchFamily="34" charset="0"/>
                </a:rPr>
                <a:t>.511</a:t>
              </a:r>
              <a:endParaRPr lang="en-US" sz="1400" dirty="0">
                <a:solidFill>
                  <a:srgbClr val="FF40FF"/>
                </a:solidFill>
                <a:latin typeface="Franklin Gothic Medium" pitchFamily="34" charset="0"/>
              </a:endParaRPr>
            </a:p>
            <a:p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S</a:t>
              </a:r>
              <a:r>
                <a:rPr lang="en-US" sz="1400" baseline="-25000" dirty="0">
                  <a:solidFill>
                    <a:srgbClr val="FF40FF"/>
                  </a:solidFill>
                  <a:latin typeface="Franklin Gothic Medium" pitchFamily="34" charset="0"/>
                </a:rPr>
                <a:t>J</a:t>
              </a:r>
              <a:r>
                <a:rPr lang="en-US" sz="1400" dirty="0">
                  <a:solidFill>
                    <a:srgbClr val="FF40FF"/>
                  </a:solidFill>
                  <a:latin typeface="Franklin Gothic Medium" pitchFamily="34" charset="0"/>
                </a:rPr>
                <a:t> = .539</a:t>
              </a: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67DE3CBA-51DA-1047-9517-1E98955DEDAB}"/>
                </a:ext>
              </a:extLst>
            </p:cNvPr>
            <p:cNvSpPr/>
            <p:nvPr/>
          </p:nvSpPr>
          <p:spPr>
            <a:xfrm>
              <a:off x="9843479" y="2634252"/>
              <a:ext cx="135544" cy="158751"/>
            </a:xfrm>
            <a:prstGeom prst="diamond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40FF"/>
                </a:solidFill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05FF87C7-65A2-604A-95B2-7DC8957B1A56}"/>
                </a:ext>
              </a:extLst>
            </p:cNvPr>
            <p:cNvSpPr/>
            <p:nvPr/>
          </p:nvSpPr>
          <p:spPr>
            <a:xfrm>
              <a:off x="9843610" y="4165961"/>
              <a:ext cx="135544" cy="158751"/>
            </a:xfrm>
            <a:prstGeom prst="diamond">
              <a:avLst/>
            </a:prstGeom>
            <a:solidFill>
              <a:srgbClr val="FF40FF"/>
            </a:solidFill>
            <a:ln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40FF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CB4F0-0F29-F64E-901D-F4EA8D19D6A3}"/>
              </a:ext>
            </a:extLst>
          </p:cNvPr>
          <p:cNvSpPr/>
          <p:nvPr/>
        </p:nvSpPr>
        <p:spPr>
          <a:xfrm>
            <a:off x="179643" y="5551558"/>
            <a:ext cx="3451473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40FF"/>
                </a:solidFill>
              </a:rPr>
              <a:t>Nous </a:t>
            </a:r>
            <a:r>
              <a:rPr lang="en-US" sz="2000" b="1" dirty="0" err="1">
                <a:solidFill>
                  <a:srgbClr val="FF40FF"/>
                </a:solidFill>
              </a:rPr>
              <a:t>voyons</a:t>
            </a:r>
            <a:r>
              <a:rPr lang="en-US" sz="2000" b="1" dirty="0">
                <a:solidFill>
                  <a:srgbClr val="FF40FF"/>
                </a:solidFill>
              </a:rPr>
              <a:t> que </a:t>
            </a:r>
            <a:r>
              <a:rPr lang="en-US" sz="2000" b="1" dirty="0" err="1">
                <a:solidFill>
                  <a:srgbClr val="FF40FF"/>
                </a:solidFill>
              </a:rPr>
              <a:t>l’espèce</a:t>
            </a:r>
            <a:r>
              <a:rPr lang="en-US" sz="2000" b="1" dirty="0">
                <a:solidFill>
                  <a:srgbClr val="FF40FF"/>
                </a:solidFill>
              </a:rPr>
              <a:t> </a:t>
            </a:r>
            <a:r>
              <a:rPr lang="en-US" sz="2000" b="1" i="1" dirty="0" err="1">
                <a:solidFill>
                  <a:srgbClr val="FF40FF"/>
                </a:solidFill>
              </a:rPr>
              <a:t>Pteropus</a:t>
            </a:r>
            <a:r>
              <a:rPr lang="en-US" sz="2000" b="1" i="1" dirty="0">
                <a:solidFill>
                  <a:srgbClr val="FF40FF"/>
                </a:solidFill>
              </a:rPr>
              <a:t> </a:t>
            </a:r>
            <a:r>
              <a:rPr lang="en-US" sz="2000" b="1" i="1" dirty="0" err="1">
                <a:solidFill>
                  <a:srgbClr val="FF40FF"/>
                </a:solidFill>
              </a:rPr>
              <a:t>rufus</a:t>
            </a:r>
            <a:r>
              <a:rPr lang="en-US" sz="2000" b="1" i="1" dirty="0">
                <a:solidFill>
                  <a:srgbClr val="FF40FF"/>
                </a:solidFill>
              </a:rPr>
              <a:t> </a:t>
            </a:r>
            <a:r>
              <a:rPr lang="en-US" sz="2000" b="1" u="sng" dirty="0" err="1">
                <a:solidFill>
                  <a:srgbClr val="FF40FF"/>
                </a:solidFill>
              </a:rPr>
              <a:t>est</a:t>
            </a:r>
            <a:r>
              <a:rPr lang="en-US" sz="2000" b="1" u="sng" dirty="0">
                <a:solidFill>
                  <a:srgbClr val="FF40FF"/>
                </a:solidFill>
              </a:rPr>
              <a:t> </a:t>
            </a:r>
            <a:r>
              <a:rPr lang="en-US" sz="2000" b="1" u="sng" dirty="0" err="1">
                <a:solidFill>
                  <a:srgbClr val="FF40FF"/>
                </a:solidFill>
              </a:rPr>
              <a:t>très</a:t>
            </a:r>
            <a:r>
              <a:rPr lang="en-US" sz="2000" b="1" u="sng" dirty="0">
                <a:solidFill>
                  <a:srgbClr val="FF40FF"/>
                </a:solidFill>
              </a:rPr>
              <a:t> </a:t>
            </a:r>
            <a:r>
              <a:rPr lang="en-US" sz="2000" b="1" u="sng" dirty="0" err="1">
                <a:solidFill>
                  <a:srgbClr val="FF40FF"/>
                </a:solidFill>
              </a:rPr>
              <a:t>menacé</a:t>
            </a:r>
            <a:endParaRPr lang="en-US" sz="20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13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873" y="2632828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/>
              <a:t>Les chauves-souris sont impliqués aussi comme les réservoirs pour les virus zoonotiques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3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IMGP034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84" r="-10384"/>
          <a:stretch/>
        </p:blipFill>
        <p:spPr>
          <a:xfrm>
            <a:off x="-178857" y="3048226"/>
            <a:ext cx="3772483" cy="2074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3"/>
          <a:srcRect t="1441" b="100"/>
          <a:stretch/>
        </p:blipFill>
        <p:spPr>
          <a:xfrm>
            <a:off x="5797695" y="3048226"/>
            <a:ext cx="3172646" cy="2074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Content Placeholder 7"/>
          <p:cNvPicPr>
            <a:picLocks noChangeAspect="1"/>
          </p:cNvPicPr>
          <p:nvPr/>
        </p:nvPicPr>
        <p:blipFill rotWithShape="1">
          <a:blip r:embed="rId4"/>
          <a:srcRect l="-1692" t="38922" r="24153" b="11419"/>
          <a:stretch/>
        </p:blipFill>
        <p:spPr>
          <a:xfrm>
            <a:off x="3383408" y="3038496"/>
            <a:ext cx="2212320" cy="2133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3159514" y="2443499"/>
            <a:ext cx="246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Franklin Gothic Medium"/>
                <a:cs typeface="Franklin Gothic Medium"/>
              </a:rPr>
              <a:t>Pteropus</a:t>
            </a:r>
            <a:r>
              <a:rPr lang="en-US" i="1" dirty="0">
                <a:latin typeface="Franklin Gothic Medium"/>
                <a:cs typeface="Franklin Gothic Medium"/>
              </a:rPr>
              <a:t> </a:t>
            </a:r>
            <a:r>
              <a:rPr lang="en-US" i="1" dirty="0" err="1">
                <a:latin typeface="Franklin Gothic Medium"/>
                <a:cs typeface="Franklin Gothic Medium"/>
              </a:rPr>
              <a:t>rufus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(N= </a:t>
            </a:r>
            <a:r>
              <a:rPr lang="en-US" dirty="0"/>
              <a:t>211)</a:t>
            </a:r>
            <a:endParaRPr lang="en-US" dirty="0">
              <a:latin typeface="Franklin Gothic Medium"/>
              <a:cs typeface="Franklin Gothic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085" y="2443499"/>
            <a:ext cx="2103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Franklin Gothic Medium"/>
                <a:cs typeface="Franklin Gothic Medium"/>
              </a:rPr>
              <a:t>Eidolon </a:t>
            </a:r>
            <a:r>
              <a:rPr lang="en-US" i="1" dirty="0" err="1">
                <a:latin typeface="Franklin Gothic Medium"/>
                <a:cs typeface="Franklin Gothic Medium"/>
              </a:rPr>
              <a:t>dupreanum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/>
              <a:t>(N= 340) </a:t>
            </a:r>
            <a:endParaRPr lang="en-US" dirty="0">
              <a:latin typeface="Franklin Gothic Medium"/>
              <a:cs typeface="Franklin Gothic Medium"/>
            </a:endParaRPr>
          </a:p>
          <a:p>
            <a:pPr algn="ctr"/>
            <a:endParaRPr lang="en-US" i="1" dirty="0">
              <a:latin typeface="Franklin Gothic Medium"/>
              <a:cs typeface="Franklin Gothic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7694" y="2503461"/>
            <a:ext cx="312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Franklin Gothic Medium"/>
                <a:cs typeface="Franklin Gothic Medium"/>
              </a:rPr>
              <a:t>Rousettus</a:t>
            </a:r>
            <a:r>
              <a:rPr lang="en-US" i="1" dirty="0">
                <a:latin typeface="Franklin Gothic Medium"/>
                <a:cs typeface="Franklin Gothic Medium"/>
              </a:rPr>
              <a:t> </a:t>
            </a:r>
            <a:r>
              <a:rPr lang="en-US" i="1" dirty="0" err="1">
                <a:latin typeface="Franklin Gothic Medium"/>
                <a:cs typeface="Franklin Gothic Medium"/>
              </a:rPr>
              <a:t>madagascariensis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/>
              <a:t>(N=259)</a:t>
            </a:r>
            <a:endParaRPr lang="en-US" i="1" dirty="0">
              <a:latin typeface="Franklin Gothic Medium"/>
              <a:cs typeface="Franklin Gothic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7161" y="6550223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Brook et al. 2019  </a:t>
            </a:r>
            <a:r>
              <a:rPr lang="en-US" sz="1400" i="1" dirty="0"/>
              <a:t>Journal of Animal Ecology</a:t>
            </a:r>
            <a:endParaRPr lang="en-US" sz="1400" dirty="0">
              <a:latin typeface="Franklin Gothic Medium"/>
              <a:cs typeface="Franklin Gothic Medium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778" y="470345"/>
            <a:ext cx="83083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Nous </a:t>
            </a:r>
            <a:r>
              <a:rPr lang="en-US" sz="2800" dirty="0" err="1"/>
              <a:t>avons</a:t>
            </a:r>
            <a:r>
              <a:rPr lang="en-US" sz="2800" dirty="0"/>
              <a:t> </a:t>
            </a:r>
            <a:r>
              <a:rPr lang="en-US" sz="2800" dirty="0" err="1"/>
              <a:t>capturé</a:t>
            </a:r>
            <a:r>
              <a:rPr lang="en-US" sz="2800" dirty="0"/>
              <a:t> et </a:t>
            </a:r>
            <a:r>
              <a:rPr lang="en-US" sz="2800" dirty="0" err="1"/>
              <a:t>échantillioné</a:t>
            </a:r>
            <a:r>
              <a:rPr lang="en-US" sz="2800" dirty="0"/>
              <a:t> 810 </a:t>
            </a:r>
            <a:r>
              <a:rPr lang="en-US" sz="2800" dirty="0" err="1"/>
              <a:t>chauves-souris</a:t>
            </a:r>
            <a:r>
              <a:rPr lang="en-US" sz="2800" dirty="0"/>
              <a:t> </a:t>
            </a:r>
            <a:r>
              <a:rPr lang="en-US" sz="2800" dirty="0" err="1"/>
              <a:t>frugivores</a:t>
            </a:r>
            <a:r>
              <a:rPr lang="en-US" sz="2800" dirty="0"/>
              <a:t> </a:t>
            </a:r>
            <a:r>
              <a:rPr lang="en-US" sz="2800" dirty="0" err="1"/>
              <a:t>à</a:t>
            </a:r>
            <a:r>
              <a:rPr lang="en-US" sz="2800" dirty="0"/>
              <a:t> Madagascar pendant 22 </a:t>
            </a:r>
            <a:r>
              <a:rPr lang="en-US" sz="2800" dirty="0" err="1"/>
              <a:t>mois</a:t>
            </a:r>
            <a:r>
              <a:rPr lang="en-US" sz="2800" dirty="0"/>
              <a:t>, y </a:t>
            </a:r>
            <a:r>
              <a:rPr lang="en-US" sz="2800" dirty="0" err="1"/>
              <a:t>compris</a:t>
            </a:r>
            <a:r>
              <a:rPr lang="en-US" sz="2800" dirty="0"/>
              <a:t> </a:t>
            </a:r>
            <a:r>
              <a:rPr lang="en-US" sz="2800" dirty="0" err="1"/>
              <a:t>chaque</a:t>
            </a:r>
            <a:r>
              <a:rPr lang="en-US" sz="2800" dirty="0"/>
              <a:t> </a:t>
            </a:r>
            <a:r>
              <a:rPr lang="en-US" sz="2800" dirty="0" err="1"/>
              <a:t>mois</a:t>
            </a:r>
            <a:r>
              <a:rPr lang="en-US" sz="2800" dirty="0"/>
              <a:t> du </a:t>
            </a:r>
            <a:r>
              <a:rPr lang="en-US" sz="2800" dirty="0" err="1"/>
              <a:t>calendrier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82532-CA29-0A4E-A4E2-D497E91CDC9A}"/>
              </a:ext>
            </a:extLst>
          </p:cNvPr>
          <p:cNvSpPr/>
          <p:nvPr/>
        </p:nvSpPr>
        <p:spPr>
          <a:xfrm>
            <a:off x="0" y="5026541"/>
            <a:ext cx="9144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dirty="0"/>
              <a:t>Nous </a:t>
            </a:r>
            <a:r>
              <a:rPr lang="en-US" sz="2300" dirty="0" err="1"/>
              <a:t>avons</a:t>
            </a:r>
            <a:r>
              <a:rPr lang="en-US" sz="2300" dirty="0"/>
              <a:t> </a:t>
            </a:r>
            <a:r>
              <a:rPr lang="en-US" sz="2300" dirty="0" err="1"/>
              <a:t>testé</a:t>
            </a:r>
            <a:r>
              <a:rPr lang="en-US" sz="2300" dirty="0"/>
              <a:t> le </a:t>
            </a:r>
            <a:r>
              <a:rPr lang="en-US" sz="2300" dirty="0" err="1"/>
              <a:t>sérum</a:t>
            </a:r>
            <a:r>
              <a:rPr lang="en-US" sz="2300" dirty="0"/>
              <a:t> des </a:t>
            </a:r>
            <a:r>
              <a:rPr lang="en-US" sz="2300" dirty="0" err="1"/>
              <a:t>chauves-souris</a:t>
            </a:r>
            <a:r>
              <a:rPr lang="en-US" sz="2300" dirty="0"/>
              <a:t> avec un Luminex </a:t>
            </a:r>
            <a:r>
              <a:rPr lang="en-US" sz="2300" dirty="0" err="1"/>
              <a:t>Bioplex</a:t>
            </a:r>
            <a:r>
              <a:rPr lang="en-US" sz="2300" dirty="0"/>
              <a:t> </a:t>
            </a:r>
            <a:r>
              <a:rPr lang="en-US" sz="2300" dirty="0" err="1"/>
              <a:t>à</a:t>
            </a:r>
            <a:r>
              <a:rPr lang="en-US" sz="2300" dirty="0"/>
              <a:t> Institute of Zoology, UK pour les </a:t>
            </a:r>
            <a:r>
              <a:rPr lang="en-US" sz="2300" dirty="0" err="1"/>
              <a:t>anticorps</a:t>
            </a:r>
            <a:r>
              <a:rPr lang="en-US" sz="2300" dirty="0"/>
              <a:t> aux</a:t>
            </a:r>
          </a:p>
          <a:p>
            <a:pPr algn="ctr"/>
            <a:r>
              <a:rPr lang="en-US" sz="2300" b="1" u="sng" dirty="0" err="1"/>
              <a:t>Henipavirus</a:t>
            </a:r>
            <a:r>
              <a:rPr lang="en-US" sz="2300" b="1" u="sng" dirty="0"/>
              <a:t>:</a:t>
            </a:r>
            <a:r>
              <a:rPr lang="en-US" sz="2300" dirty="0"/>
              <a:t> Hendra, </a:t>
            </a:r>
            <a:r>
              <a:rPr lang="en-US" sz="2300" dirty="0" err="1"/>
              <a:t>Nipah</a:t>
            </a:r>
            <a:r>
              <a:rPr lang="en-US" sz="2300" dirty="0"/>
              <a:t>, Cedar</a:t>
            </a:r>
          </a:p>
          <a:p>
            <a:pPr algn="ctr"/>
            <a:r>
              <a:rPr lang="en-US" sz="2300" b="1" u="sng" dirty="0"/>
              <a:t>Filovirus:</a:t>
            </a:r>
            <a:r>
              <a:rPr lang="en-US" sz="2300" dirty="0"/>
              <a:t> Ebola &amp; Marburg</a:t>
            </a:r>
          </a:p>
        </p:txBody>
      </p:sp>
    </p:spTree>
    <p:extLst>
      <p:ext uri="{BB962C8B-B14F-4D97-AF65-F5344CB8AC3E}">
        <p14:creationId xmlns:p14="http://schemas.microsoft.com/office/powerpoint/2010/main" val="4271525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5500" y="470345"/>
            <a:ext cx="76835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Nous </a:t>
            </a:r>
            <a:r>
              <a:rPr lang="en-US" sz="3000" dirty="0" err="1"/>
              <a:t>avons</a:t>
            </a:r>
            <a:r>
              <a:rPr lang="en-US" sz="3000" dirty="0"/>
              <a:t> trouvé </a:t>
            </a:r>
            <a:r>
              <a:rPr lang="en-US" sz="3000" dirty="0" err="1"/>
              <a:t>l’évidence</a:t>
            </a:r>
            <a:r>
              <a:rPr lang="en-US" sz="3000" dirty="0"/>
              <a:t> de </a:t>
            </a:r>
            <a:r>
              <a:rPr lang="en-US" sz="3000" dirty="0" err="1"/>
              <a:t>l’infection</a:t>
            </a:r>
            <a:r>
              <a:rPr lang="en-US" sz="3000" dirty="0"/>
              <a:t> des </a:t>
            </a:r>
            <a:r>
              <a:rPr lang="en-US" sz="3000" dirty="0" err="1"/>
              <a:t>chauves-souris</a:t>
            </a:r>
            <a:r>
              <a:rPr lang="en-US" sz="3000" dirty="0"/>
              <a:t> aux:</a:t>
            </a:r>
          </a:p>
          <a:p>
            <a:pPr algn="ctr"/>
            <a:endParaRPr lang="en-US" sz="3600" dirty="0"/>
          </a:p>
          <a:p>
            <a:pPr marL="457200" indent="-457200" algn="ctr">
              <a:buFont typeface="Arial" charset="0"/>
              <a:buChar char="•"/>
            </a:pPr>
            <a:r>
              <a:rPr lang="en-US" sz="2800" dirty="0">
                <a:solidFill>
                  <a:srgbClr val="A7369E"/>
                </a:solidFill>
              </a:rPr>
              <a:t>Hendra/</a:t>
            </a:r>
            <a:r>
              <a:rPr lang="en-US" sz="2800" dirty="0" err="1">
                <a:solidFill>
                  <a:srgbClr val="A7369E"/>
                </a:solidFill>
              </a:rPr>
              <a:t>Nipah</a:t>
            </a:r>
            <a:r>
              <a:rPr lang="en-US" sz="2800" dirty="0">
                <a:solidFill>
                  <a:srgbClr val="A7369E"/>
                </a:solidFill>
              </a:rPr>
              <a:t> </a:t>
            </a:r>
            <a:r>
              <a:rPr lang="en-US" sz="2800" dirty="0" err="1">
                <a:solidFill>
                  <a:srgbClr val="A7369E"/>
                </a:solidFill>
              </a:rPr>
              <a:t>henipavirus</a:t>
            </a:r>
            <a:r>
              <a:rPr lang="en-US" sz="2800" dirty="0">
                <a:solidFill>
                  <a:srgbClr val="A7369E"/>
                </a:solidFill>
              </a:rPr>
              <a:t> (3 </a:t>
            </a:r>
            <a:r>
              <a:rPr lang="en-US" sz="2800" dirty="0" err="1">
                <a:solidFill>
                  <a:srgbClr val="A7369E"/>
                </a:solidFill>
              </a:rPr>
              <a:t>espèces</a:t>
            </a:r>
            <a:r>
              <a:rPr lang="en-US" sz="2800" dirty="0">
                <a:solidFill>
                  <a:srgbClr val="A7369E"/>
                </a:solidFill>
              </a:rPr>
              <a:t>)</a:t>
            </a:r>
          </a:p>
          <a:p>
            <a:pPr marL="457200" indent="-457200" algn="ctr">
              <a:buFont typeface="Arial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Cedar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</a:rPr>
              <a:t>henipavirus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</a:rPr>
              <a:t>(E. </a:t>
            </a:r>
            <a:r>
              <a:rPr lang="en-US" sz="2800" i="1" dirty="0" err="1">
                <a:solidFill>
                  <a:schemeClr val="accent1">
                    <a:lumMod val="50000"/>
                  </a:schemeClr>
                </a:solidFill>
              </a:rPr>
              <a:t>dupreanum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</a:rPr>
              <a:t>R. </a:t>
            </a:r>
            <a:r>
              <a:rPr lang="en-US" sz="2800" i="1" dirty="0" err="1">
                <a:solidFill>
                  <a:schemeClr val="accent1">
                    <a:lumMod val="50000"/>
                  </a:schemeClr>
                </a:solidFill>
              </a:rPr>
              <a:t>madagascariensis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457200" indent="-457200" algn="ctr">
              <a:buFont typeface="Arial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Ebola filovirus (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R. </a:t>
            </a:r>
            <a:r>
              <a:rPr lang="en-US" sz="2800" i="1" dirty="0" err="1">
                <a:solidFill>
                  <a:schemeClr val="accent6">
                    <a:lumMod val="75000"/>
                  </a:schemeClr>
                </a:solidFill>
              </a:rPr>
              <a:t>madagascariensis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+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P. </a:t>
            </a:r>
            <a:r>
              <a:rPr lang="en-US" sz="2800" i="1" dirty="0" err="1">
                <a:solidFill>
                  <a:schemeClr val="accent6">
                    <a:lumMod val="75000"/>
                  </a:schemeClr>
                </a:solidFill>
              </a:rPr>
              <a:t>rufus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457200" indent="-457200" algn="ctr">
              <a:buFont typeface="Arial" charset="0"/>
              <a:buChar char="•"/>
            </a:pPr>
            <a:endParaRPr lang="en-US" sz="2800" i="1" dirty="0"/>
          </a:p>
          <a:p>
            <a:pPr algn="ctr"/>
            <a:r>
              <a:rPr lang="en-US" sz="2800" dirty="0"/>
              <a:t>Nous </a:t>
            </a:r>
            <a:r>
              <a:rPr lang="en-US" sz="2800" dirty="0" err="1"/>
              <a:t>pouvons</a:t>
            </a:r>
            <a:r>
              <a:rPr lang="en-US" sz="2800" dirty="0"/>
              <a:t> </a:t>
            </a:r>
            <a:r>
              <a:rPr lang="en-US" sz="2800" dirty="0" err="1"/>
              <a:t>décrire</a:t>
            </a:r>
            <a:r>
              <a:rPr lang="en-US" sz="2800" dirty="0"/>
              <a:t> les motifs </a:t>
            </a:r>
            <a:r>
              <a:rPr lang="en-US" sz="2800" dirty="0" err="1"/>
              <a:t>saisonals</a:t>
            </a:r>
            <a:r>
              <a:rPr lang="en-US" sz="2800" dirty="0"/>
              <a:t> avec</a:t>
            </a:r>
          </a:p>
          <a:p>
            <a:pPr algn="ctr"/>
            <a:r>
              <a:rPr lang="en-US" sz="2800" dirty="0"/>
              <a:t> 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statistiques</a:t>
            </a:r>
            <a:endParaRPr lang="en-US" sz="2800" b="1" dirty="0">
              <a:solidFill>
                <a:srgbClr val="FF4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802E7-2BAF-904D-8F78-A45341FE7F62}"/>
              </a:ext>
            </a:extLst>
          </p:cNvPr>
          <p:cNvSpPr txBox="1"/>
          <p:nvPr/>
        </p:nvSpPr>
        <p:spPr>
          <a:xfrm>
            <a:off x="5517161" y="6550223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Brook et al. 2019  </a:t>
            </a:r>
            <a:r>
              <a:rPr lang="en-US" sz="1400" i="1" dirty="0"/>
              <a:t>Journal of Animal Ecology</a:t>
            </a:r>
            <a:endParaRPr lang="en-US" sz="1400" dirty="0">
              <a:latin typeface="Franklin Gothic Medium"/>
              <a:cs typeface="Franklin Gothic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2055F-BFF7-7848-A09B-784ECB8158EB}"/>
              </a:ext>
            </a:extLst>
          </p:cNvPr>
          <p:cNvSpPr/>
          <p:nvPr/>
        </p:nvSpPr>
        <p:spPr>
          <a:xfrm>
            <a:off x="889000" y="3697695"/>
            <a:ext cx="7620000" cy="1403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3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5500" y="470345"/>
            <a:ext cx="76835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/>
              <a:t>Nous </a:t>
            </a:r>
            <a:r>
              <a:rPr lang="en-US" sz="3000" dirty="0" err="1"/>
              <a:t>avons</a:t>
            </a:r>
            <a:r>
              <a:rPr lang="en-US" sz="3000" dirty="0"/>
              <a:t> trouvé </a:t>
            </a:r>
            <a:r>
              <a:rPr lang="en-US" sz="3000" dirty="0" err="1"/>
              <a:t>l’évidence</a:t>
            </a:r>
            <a:r>
              <a:rPr lang="en-US" sz="3000" dirty="0"/>
              <a:t> de </a:t>
            </a:r>
            <a:r>
              <a:rPr lang="en-US" sz="3000" dirty="0" err="1"/>
              <a:t>l’infection</a:t>
            </a:r>
            <a:r>
              <a:rPr lang="en-US" sz="3000" dirty="0"/>
              <a:t> des </a:t>
            </a:r>
            <a:r>
              <a:rPr lang="en-US" sz="3000" dirty="0" err="1"/>
              <a:t>chauves-souris</a:t>
            </a:r>
            <a:r>
              <a:rPr lang="en-US" sz="3000" dirty="0"/>
              <a:t> aux:</a:t>
            </a:r>
          </a:p>
          <a:p>
            <a:pPr algn="ctr"/>
            <a:endParaRPr lang="en-US" sz="3600" dirty="0"/>
          </a:p>
          <a:p>
            <a:pPr marL="457200" indent="-457200" algn="ctr">
              <a:buFont typeface="Arial" charset="0"/>
              <a:buChar char="•"/>
            </a:pPr>
            <a:r>
              <a:rPr lang="en-US" sz="2800" dirty="0">
                <a:solidFill>
                  <a:srgbClr val="A7369E"/>
                </a:solidFill>
              </a:rPr>
              <a:t>Hendra/</a:t>
            </a:r>
            <a:r>
              <a:rPr lang="en-US" sz="2800" dirty="0" err="1">
                <a:solidFill>
                  <a:srgbClr val="A7369E"/>
                </a:solidFill>
              </a:rPr>
              <a:t>Nipah</a:t>
            </a:r>
            <a:r>
              <a:rPr lang="en-US" sz="2800" dirty="0">
                <a:solidFill>
                  <a:srgbClr val="A7369E"/>
                </a:solidFill>
              </a:rPr>
              <a:t> </a:t>
            </a:r>
            <a:r>
              <a:rPr lang="en-US" sz="2800" dirty="0" err="1">
                <a:solidFill>
                  <a:srgbClr val="A7369E"/>
                </a:solidFill>
              </a:rPr>
              <a:t>henipavirus</a:t>
            </a:r>
            <a:r>
              <a:rPr lang="en-US" sz="2800" dirty="0">
                <a:solidFill>
                  <a:srgbClr val="A7369E"/>
                </a:solidFill>
              </a:rPr>
              <a:t> (3 </a:t>
            </a:r>
            <a:r>
              <a:rPr lang="en-US" sz="2800" dirty="0" err="1">
                <a:solidFill>
                  <a:srgbClr val="A7369E"/>
                </a:solidFill>
              </a:rPr>
              <a:t>espèces</a:t>
            </a:r>
            <a:r>
              <a:rPr lang="en-US" sz="2800" dirty="0">
                <a:solidFill>
                  <a:srgbClr val="A7369E"/>
                </a:solidFill>
              </a:rPr>
              <a:t>)</a:t>
            </a:r>
          </a:p>
          <a:p>
            <a:pPr marL="457200" indent="-457200" algn="ctr">
              <a:buFont typeface="Arial" charset="0"/>
              <a:buChar char="•"/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Cedar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</a:rPr>
              <a:t>henipavirus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</a:rPr>
              <a:t>(E. </a:t>
            </a:r>
            <a:r>
              <a:rPr lang="en-US" sz="2800" i="1" dirty="0" err="1">
                <a:solidFill>
                  <a:schemeClr val="accent1">
                    <a:lumMod val="50000"/>
                  </a:schemeClr>
                </a:solidFill>
              </a:rPr>
              <a:t>dupreanum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+ 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</a:rPr>
              <a:t>R. </a:t>
            </a:r>
            <a:r>
              <a:rPr lang="en-US" sz="2800" i="1" dirty="0" err="1">
                <a:solidFill>
                  <a:schemeClr val="accent1">
                    <a:lumMod val="50000"/>
                  </a:schemeClr>
                </a:solidFill>
              </a:rPr>
              <a:t>madagascariensis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457200" indent="-457200" algn="ctr">
              <a:buFont typeface="Arial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Ebola filovirus (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R. </a:t>
            </a:r>
            <a:r>
              <a:rPr lang="en-US" sz="2800" i="1" dirty="0" err="1">
                <a:solidFill>
                  <a:schemeClr val="accent6">
                    <a:lumMod val="75000"/>
                  </a:schemeClr>
                </a:solidFill>
              </a:rPr>
              <a:t>madagascariensis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+ 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P. </a:t>
            </a:r>
            <a:r>
              <a:rPr lang="en-US" sz="2800" i="1" dirty="0" err="1">
                <a:solidFill>
                  <a:schemeClr val="accent6">
                    <a:lumMod val="75000"/>
                  </a:schemeClr>
                </a:solidFill>
              </a:rPr>
              <a:t>rufus</a:t>
            </a:r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marL="457200" indent="-457200" algn="ctr">
              <a:buFont typeface="Arial" charset="0"/>
              <a:buChar char="•"/>
            </a:pPr>
            <a:endParaRPr lang="en-US" sz="2800" i="1" dirty="0"/>
          </a:p>
          <a:p>
            <a:pPr algn="ctr"/>
            <a:r>
              <a:rPr lang="en-US" sz="2800" dirty="0"/>
              <a:t>Nous </a:t>
            </a:r>
            <a:r>
              <a:rPr lang="en-US" sz="2800" dirty="0" err="1"/>
              <a:t>pouvons</a:t>
            </a:r>
            <a:r>
              <a:rPr lang="en-US" sz="2800" dirty="0"/>
              <a:t> </a:t>
            </a:r>
            <a:r>
              <a:rPr lang="en-US" sz="2800" dirty="0" err="1"/>
              <a:t>décrire</a:t>
            </a:r>
            <a:r>
              <a:rPr lang="en-US" sz="2800" dirty="0"/>
              <a:t> les motifs </a:t>
            </a:r>
            <a:r>
              <a:rPr lang="en-US" sz="2800" dirty="0" err="1"/>
              <a:t>saisonals</a:t>
            </a:r>
            <a:r>
              <a:rPr lang="en-US" sz="2800" dirty="0"/>
              <a:t> des </a:t>
            </a:r>
            <a:r>
              <a:rPr lang="en-US" sz="2800" dirty="0" err="1"/>
              <a:t>pathogènes</a:t>
            </a:r>
            <a:r>
              <a:rPr lang="en-US" sz="2800" dirty="0"/>
              <a:t> avec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40FF"/>
                </a:solidFill>
              </a:rPr>
              <a:t>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statistiques</a:t>
            </a:r>
            <a:endParaRPr lang="en-US" sz="2800" b="1" dirty="0">
              <a:solidFill>
                <a:srgbClr val="FF4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802E7-2BAF-904D-8F78-A45341FE7F62}"/>
              </a:ext>
            </a:extLst>
          </p:cNvPr>
          <p:cNvSpPr txBox="1"/>
          <p:nvPr/>
        </p:nvSpPr>
        <p:spPr>
          <a:xfrm>
            <a:off x="5517161" y="6550223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Brook et al. 2019  </a:t>
            </a:r>
            <a:r>
              <a:rPr lang="en-US" sz="1400" i="1" dirty="0"/>
              <a:t>Journal of Animal Ecology</a:t>
            </a:r>
            <a:endParaRPr lang="en-US" sz="14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95248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3F9D6D-B8C7-DF42-96A2-DF5A0AF15C8E}"/>
              </a:ext>
            </a:extLst>
          </p:cNvPr>
          <p:cNvSpPr/>
          <p:nvPr/>
        </p:nvSpPr>
        <p:spPr>
          <a:xfrm>
            <a:off x="417839" y="0"/>
            <a:ext cx="830832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i="1" dirty="0"/>
          </a:p>
          <a:p>
            <a:pPr algn="ctr"/>
            <a:r>
              <a:rPr lang="en-US" sz="2800" dirty="0"/>
              <a:t>Nous </a:t>
            </a:r>
            <a:r>
              <a:rPr lang="en-US" sz="2800" dirty="0" err="1"/>
              <a:t>pouvons</a:t>
            </a:r>
            <a:r>
              <a:rPr lang="en-US" sz="2800" dirty="0"/>
              <a:t> </a:t>
            </a:r>
            <a:r>
              <a:rPr lang="en-US" sz="2800" dirty="0" err="1"/>
              <a:t>décrire</a:t>
            </a:r>
            <a:r>
              <a:rPr lang="en-US" sz="2800" dirty="0"/>
              <a:t> les motifs </a:t>
            </a:r>
            <a:r>
              <a:rPr lang="en-US" sz="2800" dirty="0" err="1"/>
              <a:t>saisonals</a:t>
            </a:r>
            <a:r>
              <a:rPr lang="en-US" sz="2800" dirty="0"/>
              <a:t> des </a:t>
            </a:r>
            <a:r>
              <a:rPr lang="en-US" sz="2800" dirty="0" err="1"/>
              <a:t>pathogènes</a:t>
            </a:r>
            <a:r>
              <a:rPr lang="en-US" sz="2800" dirty="0"/>
              <a:t> avec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40FF"/>
                </a:solidFill>
              </a:rPr>
              <a:t>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statistiques</a:t>
            </a:r>
            <a:endParaRPr lang="en-US" sz="2800" b="1" dirty="0">
              <a:solidFill>
                <a:srgbClr val="FF40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2EC46B-27D5-9646-8465-FF43A41ACB3D}"/>
              </a:ext>
            </a:extLst>
          </p:cNvPr>
          <p:cNvGrpSpPr/>
          <p:nvPr/>
        </p:nvGrpSpPr>
        <p:grpSpPr>
          <a:xfrm>
            <a:off x="2119276" y="1033552"/>
            <a:ext cx="4319624" cy="4081660"/>
            <a:chOff x="1954176" y="1033552"/>
            <a:chExt cx="4319624" cy="4081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4B8BEA-2532-9E49-A30E-ACFB797CE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15"/>
            <a:stretch/>
          </p:blipFill>
          <p:spPr>
            <a:xfrm>
              <a:off x="2323508" y="1461799"/>
              <a:ext cx="3950292" cy="365341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C95050-3B61-2245-AEE0-E739FCBBCC81}"/>
                </a:ext>
              </a:extLst>
            </p:cNvPr>
            <p:cNvSpPr txBox="1"/>
            <p:nvPr/>
          </p:nvSpPr>
          <p:spPr>
            <a:xfrm rot="16200000">
              <a:off x="98012" y="2889716"/>
              <a:ext cx="4081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+mj-lt"/>
                  <a:cs typeface="Franklin Gothic Medium"/>
                </a:rPr>
                <a:t>séroprévalence</a:t>
              </a:r>
              <a:endParaRPr lang="en-US" dirty="0">
                <a:latin typeface="+mj-lt"/>
                <a:cs typeface="Franklin Gothic Medium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371D35-8CD6-E148-8A4E-C3080FFC1F79}"/>
              </a:ext>
            </a:extLst>
          </p:cNvPr>
          <p:cNvSpPr/>
          <p:nvPr/>
        </p:nvSpPr>
        <p:spPr>
          <a:xfrm>
            <a:off x="1657350" y="5343017"/>
            <a:ext cx="57594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Les </a:t>
            </a:r>
            <a:r>
              <a:rPr lang="en-US" sz="2000" dirty="0" err="1"/>
              <a:t>anticorps</a:t>
            </a:r>
            <a:r>
              <a:rPr lang="en-US" sz="2000" dirty="0"/>
              <a:t> chez les </a:t>
            </a:r>
            <a:r>
              <a:rPr lang="en-US" sz="2000" dirty="0" err="1"/>
              <a:t>chauves-souris</a:t>
            </a:r>
            <a:r>
              <a:rPr lang="en-US" sz="2000" dirty="0"/>
              <a:t>, surtout les </a:t>
            </a:r>
            <a:r>
              <a:rPr lang="en-US" sz="2000" dirty="0" err="1"/>
              <a:t>femelles</a:t>
            </a:r>
            <a:r>
              <a:rPr lang="en-US" sz="2000" dirty="0"/>
              <a:t> </a:t>
            </a:r>
            <a:r>
              <a:rPr lang="en-US" sz="2000" dirty="0" err="1"/>
              <a:t>d’</a:t>
            </a:r>
            <a:r>
              <a:rPr lang="en-US" sz="2000" i="1" dirty="0" err="1"/>
              <a:t>Eidolon</a:t>
            </a:r>
            <a:r>
              <a:rPr lang="en-US" sz="2000" i="1" dirty="0"/>
              <a:t> </a:t>
            </a:r>
            <a:r>
              <a:rPr lang="en-US" sz="2000" i="1" dirty="0" err="1"/>
              <a:t>dupreanum</a:t>
            </a:r>
            <a:r>
              <a:rPr lang="en-US" sz="2000" i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</a:t>
            </a:r>
            <a:r>
              <a:rPr lang="en-US" sz="2000" dirty="0" err="1"/>
              <a:t>élévés</a:t>
            </a:r>
            <a:r>
              <a:rPr lang="en-US" sz="2000" dirty="0"/>
              <a:t> pendant </a:t>
            </a:r>
            <a:r>
              <a:rPr lang="en-US" sz="2000" b="1" dirty="0">
                <a:solidFill>
                  <a:srgbClr val="FF40FF"/>
                </a:solidFill>
              </a:rPr>
              <a:t>la </a:t>
            </a:r>
            <a:r>
              <a:rPr lang="en-US" sz="2000" b="1" dirty="0" err="1">
                <a:solidFill>
                  <a:srgbClr val="FF40FF"/>
                </a:solidFill>
              </a:rPr>
              <a:t>saison</a:t>
            </a:r>
            <a:r>
              <a:rPr lang="en-US" sz="2000" b="1" dirty="0">
                <a:solidFill>
                  <a:srgbClr val="FF40FF"/>
                </a:solidFill>
              </a:rPr>
              <a:t> </a:t>
            </a:r>
            <a:r>
              <a:rPr lang="en-US" sz="2000" b="1" dirty="0" err="1">
                <a:solidFill>
                  <a:srgbClr val="FF40FF"/>
                </a:solidFill>
              </a:rPr>
              <a:t>sèche</a:t>
            </a:r>
            <a:r>
              <a:rPr lang="en-US" sz="2000" b="1" dirty="0">
                <a:solidFill>
                  <a:srgbClr val="FF40FF"/>
                </a:solidFill>
              </a:rPr>
              <a:t> </a:t>
            </a:r>
            <a:r>
              <a:rPr lang="en-US" sz="2000" dirty="0"/>
              <a:t>et la </a:t>
            </a:r>
            <a:r>
              <a:rPr lang="en-US" sz="2000" b="1" dirty="0" err="1">
                <a:solidFill>
                  <a:srgbClr val="FF40FF"/>
                </a:solidFill>
              </a:rPr>
              <a:t>saison</a:t>
            </a:r>
            <a:r>
              <a:rPr lang="en-US" sz="2000" b="1" dirty="0">
                <a:solidFill>
                  <a:srgbClr val="FF40FF"/>
                </a:solidFill>
              </a:rPr>
              <a:t> </a:t>
            </a:r>
            <a:r>
              <a:rPr lang="en-US" sz="2000" b="1" dirty="0" err="1">
                <a:solidFill>
                  <a:srgbClr val="FF40FF"/>
                </a:solidFill>
              </a:rPr>
              <a:t>réproductive</a:t>
            </a:r>
            <a:endParaRPr lang="en-US" sz="20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B0E8C-B96D-8247-8675-33CC3FE34DCE}"/>
              </a:ext>
            </a:extLst>
          </p:cNvPr>
          <p:cNvSpPr txBox="1"/>
          <p:nvPr/>
        </p:nvSpPr>
        <p:spPr>
          <a:xfrm>
            <a:off x="5517161" y="6550223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Brook et al. 2019  </a:t>
            </a:r>
            <a:r>
              <a:rPr lang="en-US" sz="1400" i="1" dirty="0"/>
              <a:t>Journal of Animal Ecology</a:t>
            </a:r>
            <a:endParaRPr lang="en-US" sz="14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6448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4800" y="1301816"/>
            <a:ext cx="5786589" cy="3546212"/>
            <a:chOff x="1787660" y="1483205"/>
            <a:chExt cx="5786589" cy="3546212"/>
          </a:xfrm>
        </p:grpSpPr>
        <p:grpSp>
          <p:nvGrpSpPr>
            <p:cNvPr id="9" name="Group 8"/>
            <p:cNvGrpSpPr/>
            <p:nvPr/>
          </p:nvGrpSpPr>
          <p:grpSpPr>
            <a:xfrm>
              <a:off x="2092303" y="1483205"/>
              <a:ext cx="4853655" cy="2672740"/>
              <a:chOff x="2992352" y="2107642"/>
              <a:chExt cx="2925834" cy="1403908"/>
            </a:xfrm>
          </p:grpSpPr>
          <p:graphicFrame>
            <p:nvGraphicFramePr>
              <p:cNvPr id="18" name="Object 17"/>
              <p:cNvGraphicFramePr>
                <a:graphicFrameLocks noChangeAspect="1"/>
              </p:cNvGraphicFramePr>
              <p:nvPr/>
            </p:nvGraphicFramePr>
            <p:xfrm>
              <a:off x="4514850" y="3346450"/>
              <a:ext cx="1143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3" name="Equation" r:id="rId3" imgW="114300" imgH="165100" progId="Equation.3">
                      <p:embed/>
                    </p:oleObj>
                  </mc:Choice>
                  <mc:Fallback>
                    <p:oleObj name="Equation" r:id="rId3" imgW="114300" imgH="1651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514850" y="3346450"/>
                            <a:ext cx="114300" cy="165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9" name="Group 18"/>
              <p:cNvGrpSpPr/>
              <p:nvPr/>
            </p:nvGrpSpPr>
            <p:grpSpPr>
              <a:xfrm>
                <a:off x="2992352" y="2107642"/>
                <a:ext cx="2925834" cy="1243242"/>
                <a:chOff x="3568063" y="1697691"/>
                <a:chExt cx="2925834" cy="1243242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3568063" y="2277455"/>
                  <a:ext cx="2925834" cy="663478"/>
                  <a:chOff x="3568063" y="2277455"/>
                  <a:chExt cx="2925834" cy="663478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3568063" y="2287009"/>
                    <a:ext cx="648720" cy="636593"/>
                  </a:xfrm>
                  <a:prstGeom prst="rect">
                    <a:avLst/>
                  </a:prstGeom>
                  <a:solidFill>
                    <a:srgbClr val="00B050"/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0" dirty="0">
                        <a:latin typeface="Cambria Math"/>
                        <a:cs typeface="Cambria Math"/>
                      </a:rPr>
                      <a:t>S</a:t>
                    </a: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4786705" y="2277455"/>
                    <a:ext cx="633609" cy="661992"/>
                  </a:xfrm>
                  <a:prstGeom prst="rect">
                    <a:avLst/>
                  </a:prstGeom>
                  <a:solidFill>
                    <a:srgbClr val="FF0000"/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0" dirty="0">
                        <a:latin typeface="Cambria Math"/>
                        <a:cs typeface="Cambria Math"/>
                      </a:rPr>
                      <a:t>I</a:t>
                    </a: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5884720" y="2288495"/>
                    <a:ext cx="609177" cy="652438"/>
                  </a:xfrm>
                  <a:prstGeom prst="rect">
                    <a:avLst/>
                  </a:prstGeom>
                  <a:solidFill>
                    <a:srgbClr val="00B0F0"/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0" dirty="0">
                        <a:latin typeface="Cambria Math"/>
                        <a:cs typeface="Cambria Math"/>
                      </a:rPr>
                      <a:t>R</a:t>
                    </a:r>
                  </a:p>
                </p:txBody>
              </p:sp>
            </p:grpSp>
            <p:sp>
              <p:nvSpPr>
                <p:cNvPr id="23" name="Rectangle 22"/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</p:grpSp>
          <p:cxnSp>
            <p:nvCxnSpPr>
              <p:cNvPr id="20" name="Straight Arrow Connector 19"/>
              <p:cNvCxnSpPr/>
              <p:nvPr/>
            </p:nvCxnSpPr>
            <p:spPr>
              <a:xfrm>
                <a:off x="3767631" y="3021520"/>
                <a:ext cx="356978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4921854" y="3028463"/>
                <a:ext cx="356978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>
              <a:off x="2411511" y="3887010"/>
              <a:ext cx="702750" cy="982047"/>
            </a:xfrm>
            <a:prstGeom prst="leftBrace">
              <a:avLst/>
            </a:prstGeom>
            <a:ln w="76200" cmpd="sng">
              <a:solidFill>
                <a:srgbClr val="00B05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4435198" y="3863638"/>
              <a:ext cx="702750" cy="982047"/>
            </a:xfrm>
            <a:prstGeom prst="leftBrace">
              <a:avLst/>
            </a:prstGeom>
            <a:ln w="76200" cmpd="sng">
              <a:solidFill>
                <a:srgbClr val="FF000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Left Brace 11"/>
            <p:cNvSpPr/>
            <p:nvPr/>
          </p:nvSpPr>
          <p:spPr>
            <a:xfrm>
              <a:off x="6243208" y="3878919"/>
              <a:ext cx="702750" cy="982047"/>
            </a:xfrm>
            <a:prstGeom prst="leftBrace">
              <a:avLst/>
            </a:prstGeom>
            <a:ln w="76200" cmpd="sng">
              <a:solidFill>
                <a:srgbClr val="8EB4E3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87660" y="4567752"/>
              <a:ext cx="16854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cs typeface="Cambria Math"/>
                </a:rPr>
                <a:t>Susceptible</a:t>
              </a:r>
              <a:endParaRPr lang="en-US" sz="2400" dirty="0">
                <a:solidFill>
                  <a:srgbClr val="00B050"/>
                </a:solidFill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10572" y="4558689"/>
              <a:ext cx="14577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  <a:cs typeface="Cambria Math"/>
                </a:rPr>
                <a:t>Infectieux</a:t>
              </a:r>
              <a:endParaRPr lang="en-US" sz="2400" dirty="0">
                <a:solidFill>
                  <a:srgbClr val="FF0000"/>
                </a:solidFill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99892" y="4515777"/>
              <a:ext cx="17743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95B3D7"/>
                  </a:solidFill>
                  <a:cs typeface="Cambria Math"/>
                </a:rPr>
                <a:t>Récouvré</a:t>
              </a:r>
              <a:endParaRPr lang="en-US" sz="2400" dirty="0">
                <a:solidFill>
                  <a:srgbClr val="95B3D7"/>
                </a:solidFill>
                <a:cs typeface="Times New Roman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395223" y="6548855"/>
            <a:ext cx="474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+mj-lt"/>
                <a:cs typeface="Franklin Gothic Medium"/>
              </a:rPr>
              <a:t>Kermack</a:t>
            </a:r>
            <a:r>
              <a:rPr lang="en-US" sz="1400" dirty="0">
                <a:latin typeface="+mj-lt"/>
                <a:cs typeface="Franklin Gothic Medium"/>
              </a:rPr>
              <a:t> and </a:t>
            </a:r>
            <a:r>
              <a:rPr lang="en-US" sz="1400" dirty="0" err="1">
                <a:latin typeface="+mj-lt"/>
                <a:cs typeface="Franklin Gothic Medium"/>
              </a:rPr>
              <a:t>McKendrick</a:t>
            </a:r>
            <a:r>
              <a:rPr lang="en-US" sz="1400" dirty="0">
                <a:latin typeface="+mj-lt"/>
                <a:cs typeface="Franklin Gothic Medium"/>
              </a:rPr>
              <a:t> 1927 </a:t>
            </a:r>
            <a:r>
              <a:rPr lang="en-US" sz="1400" i="1" dirty="0" err="1">
                <a:latin typeface="+mj-lt"/>
                <a:cs typeface="Franklin Gothic Medium"/>
              </a:rPr>
              <a:t>Proc</a:t>
            </a:r>
            <a:r>
              <a:rPr lang="en-US" sz="1400" i="1" dirty="0">
                <a:latin typeface="+mj-lt"/>
                <a:cs typeface="Franklin Gothic Medium"/>
              </a:rPr>
              <a:t> Roy </a:t>
            </a:r>
            <a:r>
              <a:rPr lang="en-US" sz="1400" i="1" dirty="0" err="1">
                <a:latin typeface="+mj-lt"/>
                <a:cs typeface="Franklin Gothic Medium"/>
              </a:rPr>
              <a:t>Soc</a:t>
            </a:r>
            <a:r>
              <a:rPr lang="en-US" sz="1400" i="1" dirty="0">
                <a:latin typeface="+mj-lt"/>
                <a:cs typeface="Franklin Gothic Medium"/>
              </a:rPr>
              <a:t> A.</a:t>
            </a:r>
            <a:endParaRPr lang="en-US" sz="1400" dirty="0">
              <a:latin typeface="+mj-lt"/>
              <a:cs typeface="Franklin Gothic Medium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Nous </a:t>
            </a:r>
            <a:r>
              <a:rPr lang="en-US" dirty="0" err="1"/>
              <a:t>essayons</a:t>
            </a:r>
            <a:r>
              <a:rPr lang="en-US" dirty="0"/>
              <a:t> </a:t>
            </a:r>
            <a:r>
              <a:rPr lang="en-US" dirty="0" err="1"/>
              <a:t>d’expliquer</a:t>
            </a:r>
            <a:r>
              <a:rPr lang="en-US" dirty="0"/>
              <a:t> la cause de </a:t>
            </a:r>
            <a:r>
              <a:rPr lang="en-US" dirty="0" err="1"/>
              <a:t>ces</a:t>
            </a:r>
            <a:r>
              <a:rPr lang="en-US" dirty="0"/>
              <a:t> motifs avec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40FF"/>
                </a:solidFill>
              </a:rPr>
              <a:t>les </a:t>
            </a:r>
            <a:r>
              <a:rPr lang="en-US" b="1" dirty="0" err="1">
                <a:solidFill>
                  <a:srgbClr val="FF40FF"/>
                </a:solidFill>
              </a:rPr>
              <a:t>modèles</a:t>
            </a:r>
            <a:r>
              <a:rPr lang="en-US" b="1" dirty="0">
                <a:solidFill>
                  <a:srgbClr val="FF40FF"/>
                </a:solidFill>
              </a:rPr>
              <a:t> </a:t>
            </a:r>
            <a:r>
              <a:rPr lang="en-US" b="1" dirty="0" err="1">
                <a:solidFill>
                  <a:srgbClr val="FF40FF"/>
                </a:solidFill>
              </a:rPr>
              <a:t>mécanistes</a:t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31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4800" y="1301816"/>
            <a:ext cx="5786589" cy="3546212"/>
            <a:chOff x="1787660" y="1483205"/>
            <a:chExt cx="5786589" cy="3546212"/>
          </a:xfrm>
        </p:grpSpPr>
        <p:grpSp>
          <p:nvGrpSpPr>
            <p:cNvPr id="9" name="Group 8"/>
            <p:cNvGrpSpPr/>
            <p:nvPr/>
          </p:nvGrpSpPr>
          <p:grpSpPr>
            <a:xfrm>
              <a:off x="2092303" y="1483205"/>
              <a:ext cx="4853655" cy="2672740"/>
              <a:chOff x="2992352" y="2107642"/>
              <a:chExt cx="2925834" cy="1403908"/>
            </a:xfrm>
          </p:grpSpPr>
          <p:graphicFrame>
            <p:nvGraphicFramePr>
              <p:cNvPr id="18" name="Object 17"/>
              <p:cNvGraphicFramePr>
                <a:graphicFrameLocks noChangeAspect="1"/>
              </p:cNvGraphicFramePr>
              <p:nvPr/>
            </p:nvGraphicFramePr>
            <p:xfrm>
              <a:off x="4514850" y="3346450"/>
              <a:ext cx="1143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26" name="Equation" r:id="rId3" imgW="114300" imgH="165100" progId="Equation.3">
                      <p:embed/>
                    </p:oleObj>
                  </mc:Choice>
                  <mc:Fallback>
                    <p:oleObj name="Equation" r:id="rId3" imgW="114300" imgH="165100" progId="Equation.3">
                      <p:embed/>
                      <p:pic>
                        <p:nvPicPr>
                          <p:cNvPr id="18" name="Object 17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4514850" y="3346450"/>
                            <a:ext cx="114300" cy="1651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9" name="Group 18"/>
              <p:cNvGrpSpPr/>
              <p:nvPr/>
            </p:nvGrpSpPr>
            <p:grpSpPr>
              <a:xfrm>
                <a:off x="2992352" y="2107642"/>
                <a:ext cx="2925834" cy="1243242"/>
                <a:chOff x="3568063" y="1697691"/>
                <a:chExt cx="2925834" cy="1243242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3568063" y="2277455"/>
                  <a:ext cx="2925834" cy="663478"/>
                  <a:chOff x="3568063" y="2277455"/>
                  <a:chExt cx="2925834" cy="663478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3568063" y="2287009"/>
                    <a:ext cx="648720" cy="636593"/>
                  </a:xfrm>
                  <a:prstGeom prst="rect">
                    <a:avLst/>
                  </a:prstGeom>
                  <a:solidFill>
                    <a:srgbClr val="00B050"/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0" dirty="0">
                        <a:latin typeface="Cambria Math"/>
                        <a:cs typeface="Cambria Math"/>
                      </a:rPr>
                      <a:t>S</a:t>
                    </a: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4786705" y="2277455"/>
                    <a:ext cx="633609" cy="661992"/>
                  </a:xfrm>
                  <a:prstGeom prst="rect">
                    <a:avLst/>
                  </a:prstGeom>
                  <a:solidFill>
                    <a:srgbClr val="FF0000"/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0" dirty="0">
                        <a:latin typeface="Cambria Math"/>
                        <a:cs typeface="Cambria Math"/>
                      </a:rPr>
                      <a:t>I</a:t>
                    </a: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5884720" y="2288495"/>
                    <a:ext cx="609177" cy="652438"/>
                  </a:xfrm>
                  <a:prstGeom prst="rect">
                    <a:avLst/>
                  </a:prstGeom>
                  <a:solidFill>
                    <a:srgbClr val="00B0F0"/>
                  </a:solidFill>
                  <a:ln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000" dirty="0">
                        <a:latin typeface="Cambria Math"/>
                        <a:cs typeface="Cambria Math"/>
                      </a:rPr>
                      <a:t>R</a:t>
                    </a:r>
                  </a:p>
                </p:txBody>
              </p:sp>
            </p:grpSp>
            <p:sp>
              <p:nvSpPr>
                <p:cNvPr id="23" name="Rectangle 22"/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</p:grpSp>
          <p:cxnSp>
            <p:nvCxnSpPr>
              <p:cNvPr id="20" name="Straight Arrow Connector 19"/>
              <p:cNvCxnSpPr/>
              <p:nvPr/>
            </p:nvCxnSpPr>
            <p:spPr>
              <a:xfrm>
                <a:off x="3767631" y="3021520"/>
                <a:ext cx="356978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4921854" y="3028463"/>
                <a:ext cx="356978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Left Brace 9"/>
            <p:cNvSpPr/>
            <p:nvPr/>
          </p:nvSpPr>
          <p:spPr>
            <a:xfrm>
              <a:off x="2411511" y="3887010"/>
              <a:ext cx="702750" cy="982047"/>
            </a:xfrm>
            <a:prstGeom prst="leftBrace">
              <a:avLst/>
            </a:prstGeom>
            <a:ln w="76200" cmpd="sng">
              <a:solidFill>
                <a:srgbClr val="00B05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4435198" y="3863638"/>
              <a:ext cx="702750" cy="982047"/>
            </a:xfrm>
            <a:prstGeom prst="leftBrace">
              <a:avLst/>
            </a:prstGeom>
            <a:ln w="76200" cmpd="sng">
              <a:solidFill>
                <a:srgbClr val="FF0000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Left Brace 11"/>
            <p:cNvSpPr/>
            <p:nvPr/>
          </p:nvSpPr>
          <p:spPr>
            <a:xfrm>
              <a:off x="6243208" y="3878919"/>
              <a:ext cx="702750" cy="982047"/>
            </a:xfrm>
            <a:prstGeom prst="leftBrace">
              <a:avLst/>
            </a:prstGeom>
            <a:ln w="76200" cmpd="sng">
              <a:solidFill>
                <a:srgbClr val="8EB4E3"/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87660" y="4567752"/>
              <a:ext cx="168544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cs typeface="Cambria Math"/>
                </a:rPr>
                <a:t>Susceptible</a:t>
              </a:r>
              <a:endParaRPr lang="en-US" sz="2400" dirty="0">
                <a:solidFill>
                  <a:srgbClr val="00B050"/>
                </a:solidFill>
                <a:cs typeface="Times New Roman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10572" y="4558689"/>
              <a:ext cx="14577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  <a:cs typeface="Cambria Math"/>
                </a:rPr>
                <a:t>Infectieux</a:t>
              </a:r>
              <a:endParaRPr lang="en-US" sz="2400" dirty="0">
                <a:solidFill>
                  <a:srgbClr val="FF0000"/>
                </a:solidFill>
                <a:cs typeface="Times New Roman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99892" y="4515777"/>
              <a:ext cx="177435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err="1">
                  <a:solidFill>
                    <a:srgbClr val="95B3D7"/>
                  </a:solidFill>
                  <a:cs typeface="Cambria Math"/>
                </a:rPr>
                <a:t>Récouvré</a:t>
              </a:r>
              <a:endParaRPr lang="en-US" sz="2400" dirty="0">
                <a:solidFill>
                  <a:srgbClr val="95B3D7"/>
                </a:solidFill>
                <a:cs typeface="Times New Roman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395223" y="6548855"/>
            <a:ext cx="474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+mj-lt"/>
                <a:cs typeface="Franklin Gothic Medium"/>
              </a:rPr>
              <a:t>Kermack</a:t>
            </a:r>
            <a:r>
              <a:rPr lang="en-US" sz="1400" dirty="0">
                <a:latin typeface="+mj-lt"/>
                <a:cs typeface="Franklin Gothic Medium"/>
              </a:rPr>
              <a:t> and </a:t>
            </a:r>
            <a:r>
              <a:rPr lang="en-US" sz="1400" dirty="0" err="1">
                <a:latin typeface="+mj-lt"/>
                <a:cs typeface="Franklin Gothic Medium"/>
              </a:rPr>
              <a:t>McKendrick</a:t>
            </a:r>
            <a:r>
              <a:rPr lang="en-US" sz="1400" dirty="0">
                <a:latin typeface="+mj-lt"/>
                <a:cs typeface="Franklin Gothic Medium"/>
              </a:rPr>
              <a:t> 1927 </a:t>
            </a:r>
            <a:r>
              <a:rPr lang="en-US" sz="1400" i="1" dirty="0" err="1">
                <a:latin typeface="+mj-lt"/>
                <a:cs typeface="Franklin Gothic Medium"/>
              </a:rPr>
              <a:t>Proc</a:t>
            </a:r>
            <a:r>
              <a:rPr lang="en-US" sz="1400" i="1" dirty="0">
                <a:latin typeface="+mj-lt"/>
                <a:cs typeface="Franklin Gothic Medium"/>
              </a:rPr>
              <a:t> Roy </a:t>
            </a:r>
            <a:r>
              <a:rPr lang="en-US" sz="1400" i="1" dirty="0" err="1">
                <a:latin typeface="+mj-lt"/>
                <a:cs typeface="Franklin Gothic Medium"/>
              </a:rPr>
              <a:t>Soc</a:t>
            </a:r>
            <a:r>
              <a:rPr lang="en-US" sz="1400" i="1" dirty="0">
                <a:latin typeface="+mj-lt"/>
                <a:cs typeface="Franklin Gothic Medium"/>
              </a:rPr>
              <a:t> A.</a:t>
            </a:r>
            <a:endParaRPr lang="en-US" sz="1400" dirty="0">
              <a:latin typeface="+mj-lt"/>
              <a:cs typeface="Franklin Gothic Medium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Nous </a:t>
            </a:r>
            <a:r>
              <a:rPr lang="en-US" dirty="0" err="1"/>
              <a:t>essayons</a:t>
            </a:r>
            <a:r>
              <a:rPr lang="en-US" dirty="0"/>
              <a:t> </a:t>
            </a:r>
            <a:r>
              <a:rPr lang="en-US" dirty="0" err="1"/>
              <a:t>d’expliquer</a:t>
            </a:r>
            <a:r>
              <a:rPr lang="en-US" dirty="0"/>
              <a:t> la cause de </a:t>
            </a:r>
            <a:r>
              <a:rPr lang="en-US" dirty="0" err="1"/>
              <a:t>ces</a:t>
            </a:r>
            <a:r>
              <a:rPr lang="en-US" dirty="0"/>
              <a:t> motifs avec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rgbClr val="FF40FF"/>
                </a:solidFill>
              </a:rPr>
              <a:t>les </a:t>
            </a:r>
            <a:r>
              <a:rPr lang="en-US" b="1" dirty="0" err="1">
                <a:solidFill>
                  <a:srgbClr val="FF40FF"/>
                </a:solidFill>
              </a:rPr>
              <a:t>modèles</a:t>
            </a:r>
            <a:r>
              <a:rPr lang="en-US" b="1" dirty="0">
                <a:solidFill>
                  <a:srgbClr val="FF40FF"/>
                </a:solidFill>
              </a:rPr>
              <a:t> </a:t>
            </a:r>
            <a:r>
              <a:rPr lang="en-US" b="1" dirty="0" err="1">
                <a:solidFill>
                  <a:srgbClr val="FF40FF"/>
                </a:solidFill>
              </a:rPr>
              <a:t>mécanistes</a:t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473D3-87D2-934B-8628-05491531D850}"/>
              </a:ext>
            </a:extLst>
          </p:cNvPr>
          <p:cNvSpPr/>
          <p:nvPr/>
        </p:nvSpPr>
        <p:spPr>
          <a:xfrm>
            <a:off x="74606" y="59303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ea typeface="Lucida Grande"/>
                <a:cs typeface="Lucida Grande"/>
              </a:rPr>
              <a:t>β</a:t>
            </a:r>
            <a:r>
              <a:rPr lang="en-US" sz="2400" dirty="0">
                <a:cs typeface="Cambria Math"/>
              </a:rPr>
              <a:t>= </a:t>
            </a:r>
            <a:r>
              <a:rPr lang="en-US" sz="2400" dirty="0" err="1">
                <a:cs typeface="Times New Roman"/>
              </a:rPr>
              <a:t>taux</a:t>
            </a:r>
            <a:r>
              <a:rPr lang="en-US" sz="2400" dirty="0">
                <a:cs typeface="Times New Roman"/>
              </a:rPr>
              <a:t> de transmission</a:t>
            </a:r>
          </a:p>
          <a:p>
            <a:r>
              <a:rPr lang="en-US" sz="2400" dirty="0" err="1">
                <a:ea typeface="Lucida Grande"/>
                <a:cs typeface="Lucida Grande"/>
              </a:rPr>
              <a:t>γ</a:t>
            </a:r>
            <a:r>
              <a:rPr lang="en-US" sz="2400" dirty="0">
                <a:ea typeface="Lucida Grande"/>
                <a:cs typeface="Lucida Grande"/>
              </a:rPr>
              <a:t>= </a:t>
            </a:r>
            <a:r>
              <a:rPr lang="en-US" sz="2400" dirty="0" err="1">
                <a:ea typeface="Lucida Grande"/>
                <a:cs typeface="Times New Roman"/>
              </a:rPr>
              <a:t>taux</a:t>
            </a:r>
            <a:r>
              <a:rPr lang="en-US" sz="2400" dirty="0">
                <a:ea typeface="Lucida Grande"/>
                <a:cs typeface="Times New Roman"/>
              </a:rPr>
              <a:t> de </a:t>
            </a:r>
            <a:r>
              <a:rPr lang="en-US" sz="2400" dirty="0" err="1">
                <a:ea typeface="Lucida Grande"/>
                <a:cs typeface="Times New Roman"/>
              </a:rPr>
              <a:t>récupération</a:t>
            </a:r>
            <a:endParaRPr lang="en-US" sz="2400" dirty="0">
              <a:ea typeface="Lucida Grande"/>
              <a:cs typeface="Times New Roman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BE7FC5-9797-EC4C-8BD3-3E4008F38028}"/>
              </a:ext>
            </a:extLst>
          </p:cNvPr>
          <p:cNvSpPr/>
          <p:nvPr/>
        </p:nvSpPr>
        <p:spPr>
          <a:xfrm>
            <a:off x="2940226" y="2615567"/>
            <a:ext cx="1539516" cy="85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2600" dirty="0">
                <a:solidFill>
                  <a:schemeClr val="tx1"/>
                </a:solidFill>
                <a:latin typeface="Cambria Math"/>
                <a:cs typeface="Cambria Math"/>
              </a:rPr>
              <a:t>β</a:t>
            </a:r>
            <a:r>
              <a:rPr lang="en-US" sz="2600" dirty="0">
                <a:solidFill>
                  <a:schemeClr val="tx1"/>
                </a:solidFill>
                <a:latin typeface="Cambria Math"/>
                <a:cs typeface="Cambria Math"/>
              </a:rPr>
              <a:t>I</a:t>
            </a:r>
          </a:p>
          <a:p>
            <a:pPr algn="ctr"/>
            <a:endParaRPr lang="en-US" sz="2600" dirty="0">
              <a:solidFill>
                <a:schemeClr val="tx1"/>
              </a:solidFill>
              <a:latin typeface="Cambria Math"/>
              <a:cs typeface="Cambria Math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78BB37-B7B3-2143-882E-446FB4A7E9F0}"/>
              </a:ext>
            </a:extLst>
          </p:cNvPr>
          <p:cNvSpPr/>
          <p:nvPr/>
        </p:nvSpPr>
        <p:spPr>
          <a:xfrm>
            <a:off x="4837579" y="2081283"/>
            <a:ext cx="1539515" cy="115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ea typeface="Lucida Grande"/>
                <a:cs typeface="Lucida Grande"/>
              </a:rPr>
              <a:t>γ</a:t>
            </a:r>
            <a:endParaRPr lang="en-US" sz="2600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742973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7" descr="basicSIR.pdf">
            <a:extLst>
              <a:ext uri="{FF2B5EF4-FFF2-40B4-BE49-F238E27FC236}">
                <a16:creationId xmlns:a16="http://schemas.microsoft.com/office/drawing/2014/main" id="{21C7A2AF-719F-7146-8A7F-77976F15B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33073" y="1972729"/>
            <a:ext cx="4722898" cy="3930766"/>
          </a:xfrm>
        </p:spPr>
      </p:pic>
      <p:sp>
        <p:nvSpPr>
          <p:cNvPr id="27" name="TextBox 26"/>
          <p:cNvSpPr txBox="1"/>
          <p:nvPr/>
        </p:nvSpPr>
        <p:spPr>
          <a:xfrm>
            <a:off x="4395223" y="6548855"/>
            <a:ext cx="4748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+mj-lt"/>
                <a:cs typeface="Franklin Gothic Medium"/>
              </a:rPr>
              <a:t>Kermack</a:t>
            </a:r>
            <a:r>
              <a:rPr lang="en-US" sz="1400" dirty="0">
                <a:latin typeface="+mj-lt"/>
                <a:cs typeface="Franklin Gothic Medium"/>
              </a:rPr>
              <a:t> and </a:t>
            </a:r>
            <a:r>
              <a:rPr lang="en-US" sz="1400" dirty="0" err="1">
                <a:latin typeface="+mj-lt"/>
                <a:cs typeface="Franklin Gothic Medium"/>
              </a:rPr>
              <a:t>McKendrick</a:t>
            </a:r>
            <a:r>
              <a:rPr lang="en-US" sz="1400" dirty="0">
                <a:latin typeface="+mj-lt"/>
                <a:cs typeface="Franklin Gothic Medium"/>
              </a:rPr>
              <a:t> 1927 </a:t>
            </a:r>
            <a:r>
              <a:rPr lang="en-US" sz="1400" i="1" dirty="0" err="1">
                <a:latin typeface="+mj-lt"/>
                <a:cs typeface="Franklin Gothic Medium"/>
              </a:rPr>
              <a:t>Proc</a:t>
            </a:r>
            <a:r>
              <a:rPr lang="en-US" sz="1400" i="1" dirty="0">
                <a:latin typeface="+mj-lt"/>
                <a:cs typeface="Franklin Gothic Medium"/>
              </a:rPr>
              <a:t> Roy </a:t>
            </a:r>
            <a:r>
              <a:rPr lang="en-US" sz="1400" i="1" dirty="0" err="1">
                <a:latin typeface="+mj-lt"/>
                <a:cs typeface="Franklin Gothic Medium"/>
              </a:rPr>
              <a:t>Soc</a:t>
            </a:r>
            <a:r>
              <a:rPr lang="en-US" sz="1400" i="1" dirty="0">
                <a:latin typeface="+mj-lt"/>
                <a:cs typeface="Franklin Gothic Medium"/>
              </a:rPr>
              <a:t> A.</a:t>
            </a:r>
            <a:endParaRPr lang="en-US" sz="1400" dirty="0">
              <a:latin typeface="+mj-lt"/>
              <a:cs typeface="Franklin Gothic Medium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4473D3-87D2-934B-8628-05491531D850}"/>
              </a:ext>
            </a:extLst>
          </p:cNvPr>
          <p:cNvSpPr/>
          <p:nvPr/>
        </p:nvSpPr>
        <p:spPr>
          <a:xfrm>
            <a:off x="74606" y="59303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ea typeface="Lucida Grande"/>
                <a:cs typeface="Lucida Grande"/>
              </a:rPr>
              <a:t>β</a:t>
            </a:r>
            <a:r>
              <a:rPr lang="en-US" sz="2400" dirty="0">
                <a:cs typeface="Cambria Math"/>
              </a:rPr>
              <a:t>= </a:t>
            </a:r>
            <a:r>
              <a:rPr lang="en-US" sz="2400" dirty="0" err="1">
                <a:cs typeface="Times New Roman"/>
              </a:rPr>
              <a:t>taux</a:t>
            </a:r>
            <a:r>
              <a:rPr lang="en-US" sz="2400" dirty="0">
                <a:cs typeface="Times New Roman"/>
              </a:rPr>
              <a:t> de transmission</a:t>
            </a:r>
          </a:p>
          <a:p>
            <a:r>
              <a:rPr lang="en-US" sz="2400" dirty="0" err="1">
                <a:ea typeface="Lucida Grande"/>
                <a:cs typeface="Lucida Grande"/>
              </a:rPr>
              <a:t>γ</a:t>
            </a:r>
            <a:r>
              <a:rPr lang="en-US" sz="2400" dirty="0">
                <a:ea typeface="Lucida Grande"/>
                <a:cs typeface="Lucida Grande"/>
              </a:rPr>
              <a:t>= </a:t>
            </a:r>
            <a:r>
              <a:rPr lang="en-US" sz="2400" dirty="0" err="1">
                <a:ea typeface="Lucida Grande"/>
                <a:cs typeface="Times New Roman"/>
              </a:rPr>
              <a:t>taux</a:t>
            </a:r>
            <a:r>
              <a:rPr lang="en-US" sz="2400" dirty="0">
                <a:ea typeface="Lucida Grande"/>
                <a:cs typeface="Times New Roman"/>
              </a:rPr>
              <a:t> de </a:t>
            </a:r>
            <a:r>
              <a:rPr lang="en-US" sz="2400" dirty="0" err="1">
                <a:ea typeface="Lucida Grande"/>
                <a:cs typeface="Times New Roman"/>
              </a:rPr>
              <a:t>récupération</a:t>
            </a:r>
            <a:endParaRPr lang="en-US" sz="2400" dirty="0">
              <a:ea typeface="Lucida Grande"/>
              <a:cs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80F309-6509-5243-A315-1FEF8E412114}"/>
              </a:ext>
            </a:extLst>
          </p:cNvPr>
          <p:cNvGrpSpPr/>
          <p:nvPr/>
        </p:nvGrpSpPr>
        <p:grpSpPr>
          <a:xfrm>
            <a:off x="1933073" y="-374584"/>
            <a:ext cx="4924300" cy="2927284"/>
            <a:chOff x="1844800" y="1301816"/>
            <a:chExt cx="4924300" cy="2927284"/>
          </a:xfrm>
        </p:grpSpPr>
        <p:grpSp>
          <p:nvGrpSpPr>
            <p:cNvPr id="8" name="Group 7"/>
            <p:cNvGrpSpPr/>
            <p:nvPr/>
          </p:nvGrpSpPr>
          <p:grpSpPr>
            <a:xfrm>
              <a:off x="1844800" y="1301816"/>
              <a:ext cx="4924300" cy="2927284"/>
              <a:chOff x="1787660" y="1483205"/>
              <a:chExt cx="5786589" cy="354621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092303" y="1483205"/>
                <a:ext cx="4853655" cy="2672740"/>
                <a:chOff x="2992352" y="2107642"/>
                <a:chExt cx="2925834" cy="1403908"/>
              </a:xfrm>
            </p:grpSpPr>
            <p:graphicFrame>
              <p:nvGraphicFramePr>
                <p:cNvPr id="18" name="Object 17"/>
                <p:cNvGraphicFramePr>
                  <a:graphicFrameLocks noChangeAspect="1"/>
                </p:cNvGraphicFramePr>
                <p:nvPr/>
              </p:nvGraphicFramePr>
              <p:xfrm>
                <a:off x="4514850" y="3346450"/>
                <a:ext cx="1143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250" name="Equation" r:id="rId4" imgW="114300" imgH="165100" progId="Equation.3">
                        <p:embed/>
                      </p:oleObj>
                    </mc:Choice>
                    <mc:Fallback>
                      <p:oleObj name="Equation" r:id="rId4" imgW="114300" imgH="165100" progId="Equation.3">
                        <p:embed/>
                        <p:pic>
                          <p:nvPicPr>
                            <p:cNvPr id="18" name="Object 17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514850" y="3346450"/>
                              <a:ext cx="1143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9" name="Group 18"/>
                <p:cNvGrpSpPr/>
                <p:nvPr/>
              </p:nvGrpSpPr>
              <p:grpSpPr>
                <a:xfrm>
                  <a:off x="2992352" y="2107642"/>
                  <a:ext cx="2925834" cy="1243242"/>
                  <a:chOff x="3568063" y="1697691"/>
                  <a:chExt cx="2925834" cy="1243242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3568063" y="2277455"/>
                    <a:ext cx="2925834" cy="663478"/>
                    <a:chOff x="3568063" y="2277455"/>
                    <a:chExt cx="2925834" cy="663478"/>
                  </a:xfrm>
                </p:grpSpPr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3568063" y="2287009"/>
                      <a:ext cx="648720" cy="636593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4000" dirty="0">
                          <a:latin typeface="Cambria Math"/>
                          <a:cs typeface="Cambria Math"/>
                        </a:rPr>
                        <a:t>S</a:t>
                      </a:r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4786705" y="2277455"/>
                      <a:ext cx="633609" cy="661992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4000" dirty="0">
                          <a:latin typeface="Cambria Math"/>
                          <a:cs typeface="Cambria Math"/>
                        </a:rPr>
                        <a:t>I</a:t>
                      </a:r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5884720" y="2288495"/>
                      <a:ext cx="609177" cy="652438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4000" dirty="0">
                          <a:latin typeface="Cambria Math"/>
                          <a:cs typeface="Cambria Math"/>
                        </a:rPr>
                        <a:t>R</a:t>
                      </a:r>
                    </a:p>
                  </p:txBody>
                </p:sp>
              </p:grpSp>
              <p:sp>
                <p:nvSpPr>
                  <p:cNvPr id="23" name="Rectangle 22"/>
                  <p:cNvSpPr/>
                  <p:nvPr/>
                </p:nvSpPr>
                <p:spPr>
                  <a:xfrm>
                    <a:off x="3908298" y="1697691"/>
                    <a:ext cx="928036" cy="9843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Cambria Math"/>
                      <a:cs typeface="Cambria Math"/>
                    </a:endParaRPr>
                  </a:p>
                </p:txBody>
              </p:sp>
            </p:grpSp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3767631" y="3021520"/>
                  <a:ext cx="356978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4921854" y="3028463"/>
                  <a:ext cx="356978" cy="0"/>
                </a:xfrm>
                <a:prstGeom prst="straightConnector1">
                  <a:avLst/>
                </a:prstGeom>
                <a:ln w="3810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Left Brace 9"/>
              <p:cNvSpPr/>
              <p:nvPr/>
            </p:nvSpPr>
            <p:spPr>
              <a:xfrm>
                <a:off x="2411511" y="3887010"/>
                <a:ext cx="702750" cy="982047"/>
              </a:xfrm>
              <a:prstGeom prst="leftBrace">
                <a:avLst/>
              </a:prstGeom>
              <a:ln w="76200" cmpd="sng">
                <a:solidFill>
                  <a:srgbClr val="00B050"/>
                </a:solidFill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Left Brace 10"/>
              <p:cNvSpPr/>
              <p:nvPr/>
            </p:nvSpPr>
            <p:spPr>
              <a:xfrm>
                <a:off x="4435198" y="3863638"/>
                <a:ext cx="702750" cy="982047"/>
              </a:xfrm>
              <a:prstGeom prst="leftBrace">
                <a:avLst/>
              </a:prstGeom>
              <a:ln w="76200" cmpd="sng">
                <a:solidFill>
                  <a:srgbClr val="FF0000"/>
                </a:solidFill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Left Brace 11"/>
              <p:cNvSpPr/>
              <p:nvPr/>
            </p:nvSpPr>
            <p:spPr>
              <a:xfrm>
                <a:off x="6243208" y="3878919"/>
                <a:ext cx="702750" cy="982047"/>
              </a:xfrm>
              <a:prstGeom prst="leftBrace">
                <a:avLst/>
              </a:prstGeom>
              <a:ln w="76200" cmpd="sng">
                <a:solidFill>
                  <a:srgbClr val="8EB4E3"/>
                </a:solidFill>
              </a:ln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87660" y="4567752"/>
                <a:ext cx="16854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  <a:cs typeface="Cambria Math"/>
                  </a:rPr>
                  <a:t>Susceptible</a:t>
                </a:r>
                <a:endParaRPr lang="en-US" dirty="0">
                  <a:solidFill>
                    <a:srgbClr val="00B050"/>
                  </a:solidFill>
                  <a:cs typeface="Times New Roman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10572" y="4558689"/>
                <a:ext cx="14577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>
                    <a:solidFill>
                      <a:srgbClr val="FF0000"/>
                    </a:solidFill>
                    <a:cs typeface="Cambria Math"/>
                  </a:rPr>
                  <a:t>Infectieux</a:t>
                </a:r>
                <a:endParaRPr lang="en-US" dirty="0">
                  <a:solidFill>
                    <a:srgbClr val="FF0000"/>
                  </a:solidFill>
                  <a:cs typeface="Times New Roman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799892" y="4515777"/>
                <a:ext cx="17743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err="1">
                    <a:solidFill>
                      <a:srgbClr val="95B3D7"/>
                    </a:solidFill>
                    <a:cs typeface="Cambria Math"/>
                  </a:rPr>
                  <a:t>Récouvré</a:t>
                </a:r>
                <a:endParaRPr lang="en-US" dirty="0">
                  <a:solidFill>
                    <a:srgbClr val="95B3D7"/>
                  </a:solidFill>
                  <a:cs typeface="Times New Roman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BE7FC5-9797-EC4C-8BD3-3E4008F38028}"/>
                </a:ext>
              </a:extLst>
            </p:cNvPr>
            <p:cNvSpPr/>
            <p:nvPr/>
          </p:nvSpPr>
          <p:spPr>
            <a:xfrm>
              <a:off x="2762128" y="2541648"/>
              <a:ext cx="1310105" cy="7056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600" dirty="0">
                  <a:solidFill>
                    <a:schemeClr val="tx1"/>
                  </a:solidFill>
                  <a:latin typeface="Cambria Math"/>
                  <a:cs typeface="Cambria Math"/>
                </a:rPr>
                <a:t>β</a:t>
              </a:r>
              <a:r>
                <a:rPr lang="en-US" sz="2600" dirty="0">
                  <a:solidFill>
                    <a:schemeClr val="tx1"/>
                  </a:solidFill>
                  <a:latin typeface="Cambria Math"/>
                  <a:cs typeface="Cambria Math"/>
                </a:rPr>
                <a:t>I</a:t>
              </a:r>
            </a:p>
            <a:p>
              <a:pPr algn="ctr"/>
              <a:endParaRPr lang="en-US" sz="2600" dirty="0">
                <a:solidFill>
                  <a:schemeClr val="tx1"/>
                </a:solidFill>
                <a:latin typeface="Cambria Math"/>
                <a:cs typeface="Cambria Math"/>
              </a:endParaRPr>
            </a:p>
            <a:p>
              <a:pPr algn="ctr"/>
              <a:r>
                <a:rPr lang="en-US" sz="2600" dirty="0">
                  <a:solidFill>
                    <a:schemeClr val="tx1"/>
                  </a:solidFill>
                  <a:latin typeface="Cambria Math"/>
                  <a:cs typeface="Cambria Math"/>
                </a:rPr>
                <a:t>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E78BB37-B7B3-2143-882E-446FB4A7E9F0}"/>
                </a:ext>
              </a:extLst>
            </p:cNvPr>
            <p:cNvSpPr/>
            <p:nvPr/>
          </p:nvSpPr>
          <p:spPr>
            <a:xfrm>
              <a:off x="4387139" y="2029925"/>
              <a:ext cx="1310104" cy="949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ea typeface="Lucida Grande"/>
                  <a:cs typeface="Lucida Grande"/>
                </a:rPr>
                <a:t>γ</a:t>
              </a:r>
              <a:endParaRPr lang="en-US" sz="2600" dirty="0">
                <a:solidFill>
                  <a:schemeClr val="tx1"/>
                </a:solidFill>
                <a:latin typeface="Cambria Math"/>
                <a:cs typeface="Cambria Math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55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51784" y="6530381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+mj-lt"/>
              </a:rPr>
              <a:t>Plowright</a:t>
            </a:r>
            <a:r>
              <a:rPr lang="en-US" sz="1400" dirty="0">
                <a:latin typeface="+mj-lt"/>
              </a:rPr>
              <a:t> et al 2016 </a:t>
            </a:r>
            <a:r>
              <a:rPr lang="en-US" sz="1400" i="1" dirty="0" err="1">
                <a:latin typeface="+mj-lt"/>
              </a:rPr>
              <a:t>Plos</a:t>
            </a:r>
            <a:r>
              <a:rPr lang="en-US" sz="1400" i="1" dirty="0">
                <a:latin typeface="+mj-lt"/>
              </a:rPr>
              <a:t> </a:t>
            </a:r>
            <a:r>
              <a:rPr lang="en-US" sz="1400" i="1" dirty="0" err="1">
                <a:latin typeface="+mj-lt"/>
              </a:rPr>
              <a:t>Neg</a:t>
            </a:r>
            <a:r>
              <a:rPr lang="en-US" sz="1400" i="1" dirty="0">
                <a:latin typeface="+mj-lt"/>
              </a:rPr>
              <a:t> Trop Dis</a:t>
            </a:r>
            <a:endParaRPr lang="en-US" sz="1400" dirty="0">
              <a:latin typeface="+mj-lt"/>
              <a:cs typeface="Franklin Gothic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111" y="2336800"/>
            <a:ext cx="3603289" cy="1714500"/>
          </a:xfrm>
        </p:spPr>
        <p:txBody>
          <a:bodyPr>
            <a:noAutofit/>
          </a:bodyPr>
          <a:lstStyle/>
          <a:p>
            <a:pPr algn="l"/>
            <a:r>
              <a:rPr lang="en-US" sz="2600" dirty="0"/>
              <a:t>Il y a trois </a:t>
            </a:r>
            <a:r>
              <a:rPr lang="en-US" sz="2600" dirty="0" err="1"/>
              <a:t>mécanismes</a:t>
            </a:r>
            <a:r>
              <a:rPr lang="en-US" sz="2600" dirty="0"/>
              <a:t> </a:t>
            </a:r>
            <a:r>
              <a:rPr lang="en-US" sz="2600" dirty="0" err="1"/>
              <a:t>suggérés</a:t>
            </a:r>
            <a:r>
              <a:rPr lang="en-US" sz="2600" dirty="0"/>
              <a:t> dans la </a:t>
            </a:r>
            <a:r>
              <a:rPr lang="en-US" sz="2600" dirty="0" err="1"/>
              <a:t>littérature</a:t>
            </a:r>
            <a:r>
              <a:rPr lang="en-US" sz="2600" dirty="0"/>
              <a:t> pour </a:t>
            </a:r>
            <a:r>
              <a:rPr lang="en-US" sz="2600" dirty="0" err="1"/>
              <a:t>décrire</a:t>
            </a:r>
            <a:r>
              <a:rPr lang="en-US" sz="2600" dirty="0"/>
              <a:t> les </a:t>
            </a:r>
            <a:r>
              <a:rPr lang="en-US" sz="2600" dirty="0" err="1"/>
              <a:t>dynamiques</a:t>
            </a:r>
            <a:r>
              <a:rPr lang="en-US" sz="2600" dirty="0"/>
              <a:t> des virus chez les </a:t>
            </a:r>
            <a:r>
              <a:rPr lang="en-US" sz="2600" dirty="0" err="1"/>
              <a:t>chauves-souris</a:t>
            </a:r>
            <a:r>
              <a:rPr lang="en-US" sz="2600" dirty="0"/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37" y="499994"/>
            <a:ext cx="4208131" cy="58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1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722"/>
          <a:stretch/>
        </p:blipFill>
        <p:spPr>
          <a:xfrm>
            <a:off x="322730" y="860611"/>
            <a:ext cx="8526038" cy="54864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2730" y="2541495"/>
            <a:ext cx="8526038" cy="3805518"/>
          </a:xfrm>
          <a:prstGeom prst="rect">
            <a:avLst/>
          </a:prstGeom>
          <a:solidFill>
            <a:srgbClr val="4F81BD">
              <a:alpha val="4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35496" cy="1008529"/>
          </a:xfrm>
        </p:spPr>
        <p:txBody>
          <a:bodyPr>
            <a:noAutofit/>
          </a:bodyPr>
          <a:lstStyle/>
          <a:p>
            <a:pPr algn="ctr"/>
            <a:r>
              <a:rPr lang="en-US" sz="3000" dirty="0" err="1"/>
              <a:t>Elles</a:t>
            </a:r>
            <a:r>
              <a:rPr lang="en-US" sz="3000" dirty="0"/>
              <a:t> </a:t>
            </a:r>
            <a:r>
              <a:rPr lang="en-US" sz="3000" dirty="0" err="1"/>
              <a:t>sont</a:t>
            </a:r>
            <a:r>
              <a:rPr lang="en-US" sz="3000" dirty="0"/>
              <a:t> </a:t>
            </a:r>
            <a:r>
              <a:rPr lang="en-US" sz="3000" dirty="0" err="1"/>
              <a:t>subdivisées</a:t>
            </a:r>
            <a:r>
              <a:rPr lang="en-US" sz="3000" dirty="0"/>
              <a:t> </a:t>
            </a:r>
            <a:r>
              <a:rPr lang="en-US" sz="3000" dirty="0" err="1"/>
              <a:t>en</a:t>
            </a:r>
            <a:r>
              <a:rPr lang="en-US" sz="3000" dirty="0"/>
              <a:t> deux sous-</a:t>
            </a:r>
            <a:r>
              <a:rPr lang="en-US" sz="3000" dirty="0" err="1"/>
              <a:t>ordres</a:t>
            </a:r>
            <a:r>
              <a:rPr lang="en-US" sz="3000" dirty="0"/>
              <a:t>: </a:t>
            </a:r>
            <a:r>
              <a:rPr lang="en-US" sz="3000" b="1" dirty="0" err="1"/>
              <a:t>Yangterochiroptère</a:t>
            </a:r>
            <a:endParaRPr 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6C651-2E4E-C143-8F8F-85ABD4581876}"/>
              </a:ext>
            </a:extLst>
          </p:cNvPr>
          <p:cNvSpPr txBox="1"/>
          <p:nvPr/>
        </p:nvSpPr>
        <p:spPr>
          <a:xfrm>
            <a:off x="4448037" y="6550223"/>
            <a:ext cx="473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+mj-lt"/>
                <a:cs typeface="Franklin Gothic Medium"/>
              </a:rPr>
              <a:t>Teeling</a:t>
            </a:r>
            <a:r>
              <a:rPr lang="en-US" sz="1400" dirty="0">
                <a:latin typeface="+mj-lt"/>
                <a:cs typeface="Franklin Gothic Medium"/>
              </a:rPr>
              <a:t> et al 2005 </a:t>
            </a:r>
            <a:r>
              <a:rPr lang="en-US" sz="1400" i="1" dirty="0">
                <a:latin typeface="+mj-lt"/>
                <a:cs typeface="Franklin Gothic Medium"/>
              </a:rPr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30885411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538138" y="6089917"/>
            <a:ext cx="3605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j-lt"/>
                <a:cs typeface="Franklin Gothic Medium"/>
              </a:rPr>
              <a:t>Hayman 2012 </a:t>
            </a:r>
            <a:r>
              <a:rPr lang="en-US" sz="1400" i="1" dirty="0">
                <a:latin typeface="+mj-lt"/>
                <a:cs typeface="Franklin Gothic Medium"/>
              </a:rPr>
              <a:t>J </a:t>
            </a:r>
            <a:r>
              <a:rPr lang="en-US" sz="1400" i="1" dirty="0" err="1">
                <a:latin typeface="+mj-lt"/>
                <a:cs typeface="Franklin Gothic Medium"/>
              </a:rPr>
              <a:t>Mammalogy</a:t>
            </a:r>
            <a:r>
              <a:rPr lang="en-US" sz="1400" i="1" dirty="0">
                <a:latin typeface="+mj-lt"/>
                <a:cs typeface="Franklin Gothic Medium"/>
              </a:rPr>
              <a:t>. </a:t>
            </a:r>
          </a:p>
          <a:p>
            <a:pPr algn="r"/>
            <a:r>
              <a:rPr lang="en-US" sz="1400" dirty="0" err="1">
                <a:latin typeface="+mj-lt"/>
                <a:cs typeface="Franklin Gothic Medium"/>
              </a:rPr>
              <a:t>Divjlan</a:t>
            </a:r>
            <a:r>
              <a:rPr lang="en-US" sz="1400" dirty="0">
                <a:latin typeface="+mj-lt"/>
                <a:cs typeface="Franklin Gothic Medium"/>
              </a:rPr>
              <a:t> et al. 2006 </a:t>
            </a:r>
            <a:r>
              <a:rPr lang="en-US" sz="1400" i="1" dirty="0">
                <a:latin typeface="+mj-lt"/>
                <a:cs typeface="Franklin Gothic Medium"/>
              </a:rPr>
              <a:t>J Wildlife Management.</a:t>
            </a:r>
          </a:p>
          <a:p>
            <a:pPr algn="r"/>
            <a:r>
              <a:rPr lang="en-US" sz="1400" dirty="0">
                <a:latin typeface="+mj-lt"/>
                <a:cs typeface="Franklin Gothic Medium"/>
              </a:rPr>
              <a:t>Matson’s Laboratory, Missoula, MT</a:t>
            </a:r>
          </a:p>
        </p:txBody>
      </p:sp>
      <p:pic>
        <p:nvPicPr>
          <p:cNvPr id="9" name="Content Placeholder 41" descr="IMG_05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8" t="1420" r="3648" b="9185"/>
          <a:stretch/>
        </p:blipFill>
        <p:spPr>
          <a:xfrm>
            <a:off x="2575580" y="1864205"/>
            <a:ext cx="4117277" cy="4071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 11"/>
          <p:cNvSpPr/>
          <p:nvPr/>
        </p:nvSpPr>
        <p:spPr>
          <a:xfrm>
            <a:off x="617896" y="479210"/>
            <a:ext cx="80326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Nous </a:t>
            </a:r>
            <a:r>
              <a:rPr lang="en-US" sz="2800" dirty="0" err="1"/>
              <a:t>avons</a:t>
            </a:r>
            <a:r>
              <a:rPr lang="en-US" sz="2800" dirty="0"/>
              <a:t> </a:t>
            </a:r>
            <a:r>
              <a:rPr lang="en-US" sz="2800" dirty="0" err="1"/>
              <a:t>utilisés</a:t>
            </a:r>
            <a:r>
              <a:rPr lang="en-US" sz="2800" dirty="0"/>
              <a:t> les </a:t>
            </a:r>
            <a:r>
              <a:rPr lang="en-US" sz="2800" dirty="0" err="1"/>
              <a:t>données</a:t>
            </a:r>
            <a:r>
              <a:rPr lang="en-US" sz="2800" dirty="0"/>
              <a:t> de </a:t>
            </a:r>
            <a:r>
              <a:rPr lang="en-US" sz="2800" dirty="0" err="1"/>
              <a:t>l’age-séroprévalence</a:t>
            </a:r>
            <a:r>
              <a:rPr lang="en-US" sz="2800" dirty="0"/>
              <a:t> pour essayer </a:t>
            </a:r>
            <a:r>
              <a:rPr lang="en-US" sz="2800" dirty="0" err="1"/>
              <a:t>à</a:t>
            </a:r>
            <a:r>
              <a:rPr lang="en-US" sz="2800" dirty="0"/>
              <a:t> </a:t>
            </a:r>
            <a:r>
              <a:rPr lang="en-US" sz="2800" dirty="0" err="1"/>
              <a:t>distinguer</a:t>
            </a:r>
            <a:r>
              <a:rPr lang="en-US" sz="2800" dirty="0"/>
              <a:t> entre </a:t>
            </a:r>
            <a:r>
              <a:rPr lang="en-US" sz="2800" dirty="0" err="1"/>
              <a:t>plusieurs</a:t>
            </a:r>
            <a:r>
              <a:rPr lang="en-US" sz="2800" dirty="0"/>
              <a:t> variations </a:t>
            </a:r>
            <a:r>
              <a:rPr lang="en-US" sz="2800" dirty="0" err="1"/>
              <a:t>dans</a:t>
            </a:r>
            <a:r>
              <a:rPr lang="en-US" sz="2800" dirty="0"/>
              <a:t> les </a:t>
            </a:r>
            <a:r>
              <a:rPr lang="en-US" sz="2800" dirty="0" err="1"/>
              <a:t>hypothèses</a:t>
            </a:r>
            <a:endParaRPr lang="en-US" sz="2800" dirty="0"/>
          </a:p>
        </p:txBody>
      </p:sp>
      <p:pic>
        <p:nvPicPr>
          <p:cNvPr id="18" name="Picture 17" descr="poster_best_fit_models_combin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5" t="2189" b="48960"/>
          <a:stretch/>
        </p:blipFill>
        <p:spPr>
          <a:xfrm>
            <a:off x="25299456" y="20367846"/>
            <a:ext cx="4769932" cy="4447031"/>
          </a:xfrm>
          <a:prstGeom prst="rect">
            <a:avLst/>
          </a:prstGeom>
        </p:spPr>
      </p:pic>
      <p:pic>
        <p:nvPicPr>
          <p:cNvPr id="19" name="Picture 18" descr="poster_best_fit_models_combined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4" t="49406"/>
          <a:stretch/>
        </p:blipFill>
        <p:spPr>
          <a:xfrm>
            <a:off x="25315671" y="24812883"/>
            <a:ext cx="4767239" cy="46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6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Nous </a:t>
            </a:r>
            <a:r>
              <a:rPr lang="en-US" sz="2400" dirty="0" err="1"/>
              <a:t>pouvons</a:t>
            </a:r>
            <a:r>
              <a:rPr lang="en-US" sz="2400" dirty="0"/>
              <a:t> </a:t>
            </a:r>
            <a:r>
              <a:rPr lang="en-US" sz="2400" dirty="0" err="1"/>
              <a:t>éliminer</a:t>
            </a:r>
            <a:r>
              <a:rPr lang="en-US" sz="2400" dirty="0"/>
              <a:t> </a:t>
            </a:r>
            <a:r>
              <a:rPr lang="en-US" sz="2400" dirty="0" err="1"/>
              <a:t>l'hypothèse</a:t>
            </a:r>
            <a:r>
              <a:rPr lang="en-US" sz="2400" dirty="0"/>
              <a:t> de SIR simple, </a:t>
            </a:r>
            <a:r>
              <a:rPr lang="en-US" sz="2400" dirty="0" err="1"/>
              <a:t>mais</a:t>
            </a:r>
            <a:r>
              <a:rPr lang="en-US" sz="2400" dirty="0"/>
              <a:t> nous </a:t>
            </a:r>
            <a:r>
              <a:rPr lang="en-US" sz="2400" dirty="0" err="1"/>
              <a:t>avons</a:t>
            </a:r>
            <a:r>
              <a:rPr lang="en-US" sz="2400" dirty="0"/>
              <a:t> </a:t>
            </a:r>
            <a:r>
              <a:rPr lang="en-US" sz="2400" dirty="0" err="1"/>
              <a:t>besoin</a:t>
            </a:r>
            <a:r>
              <a:rPr lang="en-US" sz="2400" dirty="0"/>
              <a:t> de </a:t>
            </a:r>
            <a:r>
              <a:rPr lang="en-US" sz="2400" dirty="0" err="1"/>
              <a:t>construire</a:t>
            </a:r>
            <a:r>
              <a:rPr lang="en-US" sz="2400" dirty="0"/>
              <a:t> un “time series” plus </a:t>
            </a:r>
            <a:r>
              <a:rPr lang="en-US" sz="2400" dirty="0" err="1"/>
              <a:t>complètes</a:t>
            </a:r>
            <a:r>
              <a:rPr lang="en-US" sz="2400" dirty="0"/>
              <a:t> pour </a:t>
            </a:r>
            <a:r>
              <a:rPr lang="en-US" sz="2400" dirty="0" err="1"/>
              <a:t>distinguer</a:t>
            </a:r>
            <a:r>
              <a:rPr lang="en-US" sz="2400" dirty="0"/>
              <a:t> entre les </a:t>
            </a:r>
            <a:r>
              <a:rPr lang="en-US" sz="2400" dirty="0" err="1"/>
              <a:t>modèles</a:t>
            </a:r>
            <a:r>
              <a:rPr lang="en-US" sz="2400" dirty="0"/>
              <a:t> SIRS et SILI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7F64E-307E-6149-B137-B13113F2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3425"/>
            <a:ext cx="8075083" cy="346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71FE7-C0FF-C345-A480-6F89336A92B4}"/>
              </a:ext>
            </a:extLst>
          </p:cNvPr>
          <p:cNvSpPr txBox="1"/>
          <p:nvPr/>
        </p:nvSpPr>
        <p:spPr>
          <a:xfrm>
            <a:off x="5517161" y="6550223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Brook et al. 2019  </a:t>
            </a:r>
            <a:r>
              <a:rPr lang="en-US" sz="1400" i="1" dirty="0"/>
              <a:t>Journal of Animal Ecology</a:t>
            </a:r>
            <a:endParaRPr lang="en-US" sz="14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068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Nous </a:t>
            </a:r>
            <a:r>
              <a:rPr lang="en-US" sz="2400" dirty="0" err="1"/>
              <a:t>pouvons</a:t>
            </a:r>
            <a:r>
              <a:rPr lang="en-US" sz="2400" dirty="0"/>
              <a:t> </a:t>
            </a:r>
            <a:r>
              <a:rPr lang="en-US" sz="2400" dirty="0" err="1"/>
              <a:t>éliminer</a:t>
            </a:r>
            <a:r>
              <a:rPr lang="en-US" sz="2400" dirty="0"/>
              <a:t> </a:t>
            </a:r>
            <a:r>
              <a:rPr lang="en-US" sz="2400" dirty="0" err="1"/>
              <a:t>l'hypothèse</a:t>
            </a:r>
            <a:r>
              <a:rPr lang="en-US" sz="2400" dirty="0"/>
              <a:t> de SIR simple, </a:t>
            </a:r>
            <a:r>
              <a:rPr lang="en-US" sz="2400" dirty="0" err="1"/>
              <a:t>mais</a:t>
            </a:r>
            <a:r>
              <a:rPr lang="en-US" sz="2400" dirty="0"/>
              <a:t> nous </a:t>
            </a:r>
            <a:r>
              <a:rPr lang="en-US" sz="2400" dirty="0" err="1"/>
              <a:t>avons</a:t>
            </a:r>
            <a:r>
              <a:rPr lang="en-US" sz="2400" dirty="0"/>
              <a:t> </a:t>
            </a:r>
            <a:r>
              <a:rPr lang="en-US" sz="2400" dirty="0" err="1"/>
              <a:t>besoin</a:t>
            </a:r>
            <a:r>
              <a:rPr lang="en-US" sz="2400" dirty="0"/>
              <a:t> de </a:t>
            </a:r>
            <a:r>
              <a:rPr lang="en-US" sz="2400" dirty="0" err="1"/>
              <a:t>construire</a:t>
            </a:r>
            <a:r>
              <a:rPr lang="en-US" sz="2400" dirty="0"/>
              <a:t> un “time series” plus </a:t>
            </a:r>
            <a:r>
              <a:rPr lang="en-US" sz="2400" dirty="0" err="1"/>
              <a:t>complètes</a:t>
            </a:r>
            <a:r>
              <a:rPr lang="en-US" sz="2400" dirty="0"/>
              <a:t> pour </a:t>
            </a:r>
            <a:r>
              <a:rPr lang="en-US" sz="2400" dirty="0" err="1"/>
              <a:t>distinguer</a:t>
            </a:r>
            <a:r>
              <a:rPr lang="en-US" sz="2400" dirty="0"/>
              <a:t> entre les </a:t>
            </a:r>
            <a:r>
              <a:rPr lang="en-US" sz="2400" dirty="0" err="1"/>
              <a:t>modèles</a:t>
            </a:r>
            <a:r>
              <a:rPr lang="en-US" sz="2400" dirty="0"/>
              <a:t> SIRS et SILI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7F64E-307E-6149-B137-B13113F2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3425"/>
            <a:ext cx="8075083" cy="346075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593659" y="1505129"/>
            <a:ext cx="6124891" cy="3825875"/>
          </a:xfrm>
          <a:prstGeom prst="ellipse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6C2D4-7E01-224A-93B1-C7C3C1899E45}"/>
              </a:ext>
            </a:extLst>
          </p:cNvPr>
          <p:cNvSpPr txBox="1"/>
          <p:nvPr/>
        </p:nvSpPr>
        <p:spPr>
          <a:xfrm>
            <a:off x="5517161" y="6550223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Brook et al. 2019  </a:t>
            </a:r>
            <a:r>
              <a:rPr lang="en-US" sz="1400" i="1" dirty="0"/>
              <a:t>Journal of Animal Ecology</a:t>
            </a:r>
            <a:endParaRPr lang="en-US" sz="1400" dirty="0">
              <a:latin typeface="Franklin Gothic Medium"/>
              <a:cs typeface="Franklin Goth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20296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2253FA-4A19-7248-83E4-2253F116B106}"/>
              </a:ext>
            </a:extLst>
          </p:cNvPr>
          <p:cNvGrpSpPr/>
          <p:nvPr/>
        </p:nvGrpSpPr>
        <p:grpSpPr>
          <a:xfrm>
            <a:off x="220175" y="193088"/>
            <a:ext cx="7778218" cy="1246616"/>
            <a:chOff x="1243012" y="639777"/>
            <a:chExt cx="6657975" cy="9557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32151" b="58151"/>
            <a:stretch/>
          </p:blipFill>
          <p:spPr>
            <a:xfrm>
              <a:off x="1243012" y="1335064"/>
              <a:ext cx="6657975" cy="2604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021F51-C5DB-8342-AEFB-D4C6F9212E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994"/>
            <a:stretch/>
          </p:blipFill>
          <p:spPr>
            <a:xfrm>
              <a:off x="1243012" y="639777"/>
              <a:ext cx="6657975" cy="69835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4DA5D26-2737-DE48-A799-11E72A76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380" y="4107872"/>
            <a:ext cx="2591854" cy="2667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AE625-9B4D-F74A-94FD-532636A58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98148" y="1925356"/>
            <a:ext cx="2508856" cy="1881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4810A4-624C-8148-B396-1F20B0B8B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488" y="1582717"/>
            <a:ext cx="3319266" cy="24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FBA739C-A782-724C-908D-530EE4149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232" y="4227446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err="1"/>
              <a:t>Ekipa</a:t>
            </a:r>
            <a:r>
              <a:rPr lang="en-US" sz="2600" dirty="0"/>
              <a:t> </a:t>
            </a:r>
            <a:r>
              <a:rPr lang="en-US" sz="2600" dirty="0" err="1"/>
              <a:t>Fanihy</a:t>
            </a:r>
            <a:endParaRPr lang="en-US" sz="2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B8AF05-2517-C649-8A6F-BD1D374A99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06" t="12512" r="11512" b="-1"/>
          <a:stretch/>
        </p:blipFill>
        <p:spPr>
          <a:xfrm>
            <a:off x="2743330" y="4060352"/>
            <a:ext cx="1329150" cy="14059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4008306-2ABD-3D42-B213-158DBD89707D}"/>
              </a:ext>
            </a:extLst>
          </p:cNvPr>
          <p:cNvSpPr txBox="1">
            <a:spLocks/>
          </p:cNvSpPr>
          <p:nvPr/>
        </p:nvSpPr>
        <p:spPr>
          <a:xfrm>
            <a:off x="5762554" y="4710166"/>
            <a:ext cx="8725648" cy="4923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1800" dirty="0">
                <a:cs typeface="Franklin Gothic Medium"/>
              </a:rPr>
              <a:t>Fifi </a:t>
            </a:r>
            <a:r>
              <a:rPr lang="en-US" sz="1800" dirty="0" err="1">
                <a:cs typeface="Franklin Gothic Medium"/>
              </a:rPr>
              <a:t>Ravelomanantsoa</a:t>
            </a:r>
            <a:endParaRPr lang="en-US" sz="1800" dirty="0">
              <a:cs typeface="Franklin Gothic Medium"/>
            </a:endParaRPr>
          </a:p>
          <a:p>
            <a:pPr lvl="2"/>
            <a:r>
              <a:rPr lang="en-US" sz="1800" dirty="0" err="1">
                <a:cs typeface="Franklin Gothic Medium"/>
              </a:rPr>
              <a:t>Anecia</a:t>
            </a:r>
            <a:r>
              <a:rPr lang="en-US" sz="1800" dirty="0">
                <a:cs typeface="Franklin Gothic Medium"/>
              </a:rPr>
              <a:t> Gentles</a:t>
            </a:r>
          </a:p>
          <a:p>
            <a:pPr lvl="2"/>
            <a:r>
              <a:rPr lang="en-US" sz="1800" dirty="0">
                <a:cs typeface="Franklin Gothic Medium"/>
              </a:rPr>
              <a:t>Kim Rivera</a:t>
            </a:r>
          </a:p>
          <a:p>
            <a:pPr lvl="2"/>
            <a:r>
              <a:rPr lang="en-US" sz="1800" dirty="0">
                <a:cs typeface="Franklin Gothic Medium"/>
              </a:rPr>
              <a:t>Angelo </a:t>
            </a:r>
            <a:r>
              <a:rPr lang="en-US" sz="1800" dirty="0" err="1">
                <a:cs typeface="Franklin Gothic Medium"/>
              </a:rPr>
              <a:t>Andrianiaina</a:t>
            </a:r>
            <a:endParaRPr lang="en-US" sz="1800" dirty="0">
              <a:cs typeface="Franklin Gothic Medium"/>
            </a:endParaRPr>
          </a:p>
          <a:p>
            <a:pPr lvl="2"/>
            <a:r>
              <a:rPr lang="en-US" sz="1800" dirty="0">
                <a:cs typeface="Franklin Gothic Medium"/>
              </a:rPr>
              <a:t>Sarah </a:t>
            </a:r>
            <a:r>
              <a:rPr lang="en-US" sz="1800" dirty="0" err="1">
                <a:cs typeface="Franklin Gothic Medium"/>
              </a:rPr>
              <a:t>Guth</a:t>
            </a:r>
            <a:endParaRPr lang="en-US" sz="1800" dirty="0">
              <a:cs typeface="Franklin Gothic Medium"/>
            </a:endParaRPr>
          </a:p>
          <a:p>
            <a:pPr lvl="2"/>
            <a:r>
              <a:rPr lang="en-US" sz="1800" dirty="0">
                <a:cs typeface="Franklin Gothic Medium"/>
              </a:rPr>
              <a:t>Santino </a:t>
            </a:r>
            <a:r>
              <a:rPr lang="en-US" sz="1800" dirty="0" err="1">
                <a:cs typeface="Franklin Gothic Medium"/>
              </a:rPr>
              <a:t>Andry</a:t>
            </a:r>
            <a:endParaRPr lang="en-US" sz="1800" dirty="0">
              <a:cs typeface="Franklin Gothic Medium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DB82F6-8810-3545-8861-3FA6BE1D14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773" t="13866" r="6335" b="12037"/>
          <a:stretch/>
        </p:blipFill>
        <p:spPr>
          <a:xfrm>
            <a:off x="8225395" y="38630"/>
            <a:ext cx="810882" cy="8684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B4C781-DB28-6340-983B-5AA2788E0BD2}"/>
              </a:ext>
            </a:extLst>
          </p:cNvPr>
          <p:cNvSpPr txBox="1"/>
          <p:nvPr/>
        </p:nvSpPr>
        <p:spPr>
          <a:xfrm>
            <a:off x="7744691" y="849532"/>
            <a:ext cx="1454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cs typeface="Franklin Gothic Medium"/>
              </a:rPr>
              <a:t>Jean-Michel </a:t>
            </a:r>
            <a:r>
              <a:rPr lang="en-US" sz="1000" dirty="0" err="1">
                <a:cs typeface="Franklin Gothic Medium"/>
              </a:rPr>
              <a:t>Héraud</a:t>
            </a:r>
            <a:r>
              <a:rPr lang="en-US" sz="1000" dirty="0">
                <a:cs typeface="Franklin Gothic Medium"/>
              </a:rPr>
              <a:t>, </a:t>
            </a:r>
            <a:r>
              <a:rPr lang="en-US" sz="1000" dirty="0" err="1">
                <a:cs typeface="Franklin Gothic Medium"/>
              </a:rPr>
              <a:t>Institut</a:t>
            </a:r>
            <a:r>
              <a:rPr lang="en-US" sz="1000" dirty="0">
                <a:cs typeface="Franklin Gothic Medium"/>
              </a:rPr>
              <a:t> Pasteur of Madagascar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616D4-8079-244C-A8E1-F97DB3AE8D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862" t="20993" r="39642" b="20777"/>
          <a:stretch/>
        </p:blipFill>
        <p:spPr>
          <a:xfrm>
            <a:off x="2734748" y="5369793"/>
            <a:ext cx="1356429" cy="14628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B2C910-4552-9A43-A25A-FFFD0AAF43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648" t="9104" r="38295" b="40126"/>
          <a:stretch/>
        </p:blipFill>
        <p:spPr>
          <a:xfrm>
            <a:off x="45882" y="5356696"/>
            <a:ext cx="1385185" cy="14628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5C8AE5-67F3-E947-9DA5-5327C89F51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915" t="4999" r="45595" b="38954"/>
          <a:stretch/>
        </p:blipFill>
        <p:spPr>
          <a:xfrm>
            <a:off x="1415620" y="5340876"/>
            <a:ext cx="1424310" cy="14786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31418C-0095-204F-8691-DA494B915D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917" t="13226" r="36528" b="24555"/>
          <a:stretch/>
        </p:blipFill>
        <p:spPr>
          <a:xfrm>
            <a:off x="86536" y="3978763"/>
            <a:ext cx="1428060" cy="14628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0E11BA-D2A1-784C-B522-1999791ECE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8193" t="13226" r="39643" b="28307"/>
          <a:stretch/>
        </p:blipFill>
        <p:spPr>
          <a:xfrm>
            <a:off x="1451298" y="4048088"/>
            <a:ext cx="1376748" cy="1431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A8A092-822E-2742-99E9-EC075994006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3698" t="8250" r="32112" b="48491"/>
          <a:stretch/>
        </p:blipFill>
        <p:spPr>
          <a:xfrm>
            <a:off x="8228412" y="1393460"/>
            <a:ext cx="836789" cy="8385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298FCD-B48B-A24B-AB9E-104656141BCF}"/>
              </a:ext>
            </a:extLst>
          </p:cNvPr>
          <p:cNvSpPr txBox="1"/>
          <p:nvPr/>
        </p:nvSpPr>
        <p:spPr>
          <a:xfrm>
            <a:off x="7371184" y="2224425"/>
            <a:ext cx="1772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cs typeface="Franklin Gothic Medium"/>
              </a:rPr>
              <a:t>Christian </a:t>
            </a:r>
            <a:r>
              <a:rPr lang="en-US" sz="1000" dirty="0" err="1">
                <a:cs typeface="Franklin Gothic Medium"/>
              </a:rPr>
              <a:t>Ranaivoson</a:t>
            </a:r>
            <a:r>
              <a:rPr lang="en-US" sz="1000" dirty="0">
                <a:cs typeface="Franklin Gothic Medium"/>
              </a:rPr>
              <a:t>, </a:t>
            </a:r>
            <a:r>
              <a:rPr lang="en-US" sz="1000" dirty="0" err="1">
                <a:cs typeface="Franklin Gothic Medium"/>
              </a:rPr>
              <a:t>Institut</a:t>
            </a:r>
            <a:r>
              <a:rPr lang="en-US" sz="1000" dirty="0">
                <a:cs typeface="Franklin Gothic Medium"/>
              </a:rPr>
              <a:t> Pasteur of Madagascar,</a:t>
            </a:r>
          </a:p>
          <a:p>
            <a:pPr algn="r"/>
            <a:r>
              <a:rPr lang="en-US" sz="1000" dirty="0">
                <a:cs typeface="Franklin Gothic Medium"/>
              </a:rPr>
              <a:t> University of Antananarivo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3DE918E-A2FF-C04E-987B-4A15120F99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5274" y="2775972"/>
            <a:ext cx="899927" cy="8999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94B62C-9A83-FE4A-A556-DFCDA1BB22C7}"/>
              </a:ext>
            </a:extLst>
          </p:cNvPr>
          <p:cNvSpPr txBox="1"/>
          <p:nvPr/>
        </p:nvSpPr>
        <p:spPr>
          <a:xfrm>
            <a:off x="8165274" y="3735864"/>
            <a:ext cx="99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cs typeface="Franklin Gothic Medium"/>
              </a:rPr>
              <a:t>Lin-Fa Wang, Duke NUS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37DE7D4-BB40-004A-8458-630A1B01F9A7}"/>
              </a:ext>
            </a:extLst>
          </p:cNvPr>
          <p:cNvSpPr txBox="1">
            <a:spLocks/>
          </p:cNvSpPr>
          <p:nvPr/>
        </p:nvSpPr>
        <p:spPr>
          <a:xfrm>
            <a:off x="45882" y="1854787"/>
            <a:ext cx="2401587" cy="1891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en-US" sz="2000" dirty="0"/>
              <a:t>Nous continuous </a:t>
            </a:r>
            <a:r>
              <a:rPr lang="en-US" sz="2000" dirty="0" err="1"/>
              <a:t>cette</a:t>
            </a:r>
            <a:r>
              <a:rPr lang="en-US" sz="2000" dirty="0"/>
              <a:t> recherche sur terrain et au </a:t>
            </a:r>
            <a:r>
              <a:rPr lang="en-US" sz="2000" dirty="0" err="1"/>
              <a:t>laboratoire</a:t>
            </a:r>
            <a:endParaRPr lang="en-US" sz="195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5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0"/>
            <a:ext cx="7886700" cy="1325563"/>
          </a:xfrm>
        </p:spPr>
        <p:txBody>
          <a:bodyPr/>
          <a:lstStyle/>
          <a:p>
            <a:r>
              <a:rPr lang="en-US" dirty="0"/>
              <a:t>Les articles avec </a:t>
            </a:r>
            <a:r>
              <a:rPr lang="en-US" dirty="0" err="1"/>
              <a:t>l’IPM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033463"/>
            <a:ext cx="8404225" cy="4351338"/>
          </a:xfrm>
        </p:spPr>
        <p:txBody>
          <a:bodyPr>
            <a:no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GB" sz="1550" dirty="0"/>
              <a:t> </a:t>
            </a:r>
            <a:r>
              <a:rPr lang="en-GB" sz="1550" b="1" dirty="0">
                <a:solidFill>
                  <a:srgbClr val="C00000"/>
                </a:solidFill>
              </a:rPr>
              <a:t>Brook CE</a:t>
            </a:r>
            <a:r>
              <a:rPr lang="en-GB" sz="1550" b="1" dirty="0"/>
              <a:t>, </a:t>
            </a:r>
            <a:r>
              <a:rPr lang="en-GB" sz="1550" b="1" dirty="0" err="1">
                <a:solidFill>
                  <a:srgbClr val="C00000"/>
                </a:solidFill>
              </a:rPr>
              <a:t>Ranaivoson</a:t>
            </a:r>
            <a:r>
              <a:rPr lang="en-GB" sz="1550" b="1" dirty="0">
                <a:solidFill>
                  <a:srgbClr val="C00000"/>
                </a:solidFill>
              </a:rPr>
              <a:t> HC</a:t>
            </a:r>
            <a:r>
              <a:rPr lang="en-GB" sz="1550" dirty="0"/>
              <a:t>, Broder CC, Cunningham AA, </a:t>
            </a:r>
            <a:r>
              <a:rPr lang="en-GB" sz="1550" b="1" dirty="0" err="1">
                <a:solidFill>
                  <a:srgbClr val="C00000"/>
                </a:solidFill>
              </a:rPr>
              <a:t>Héraud</a:t>
            </a:r>
            <a:r>
              <a:rPr lang="en-GB" sz="1550" b="1" dirty="0">
                <a:solidFill>
                  <a:srgbClr val="C00000"/>
                </a:solidFill>
              </a:rPr>
              <a:t> J-M</a:t>
            </a:r>
            <a:r>
              <a:rPr lang="en-GB" sz="1550" dirty="0"/>
              <a:t>, Peel AJ, Gibson L, Wood JLN, </a:t>
            </a:r>
            <a:r>
              <a:rPr lang="en-GB" sz="1550" b="1" dirty="0">
                <a:solidFill>
                  <a:srgbClr val="C00000"/>
                </a:solidFill>
              </a:rPr>
              <a:t>Metcalf CJE*</a:t>
            </a:r>
            <a:r>
              <a:rPr lang="en-GB" sz="1550" dirty="0"/>
              <a:t>, and Dobson AP*. 2019. </a:t>
            </a:r>
            <a:r>
              <a:rPr lang="en-US" sz="1550" dirty="0"/>
              <a:t>Disentangling serology to elucidate </a:t>
            </a:r>
            <a:r>
              <a:rPr lang="en-US" sz="1550" dirty="0" err="1"/>
              <a:t>henipa</a:t>
            </a:r>
            <a:r>
              <a:rPr lang="en-US" sz="1550" dirty="0"/>
              <a:t>- and filovirus transmission in Madagascar fruit bats. </a:t>
            </a:r>
            <a:r>
              <a:rPr lang="en-US" sz="1550" i="1" dirty="0"/>
              <a:t>Journal of Animal Ecology. </a:t>
            </a:r>
            <a:r>
              <a:rPr lang="en-GB" sz="1550" dirty="0" err="1"/>
              <a:t>doi</a:t>
            </a:r>
            <a:r>
              <a:rPr lang="en-GB" sz="1550" dirty="0"/>
              <a:t>: 10.1111/1365-2656.12985. </a:t>
            </a:r>
            <a:r>
              <a:rPr lang="en-GB" sz="1550" i="1" dirty="0"/>
              <a:t>*equal senior contributions</a:t>
            </a:r>
            <a:endParaRPr lang="en-US" sz="1550" dirty="0"/>
          </a:p>
          <a:p>
            <a:pPr marL="457200" lvl="0" indent="-457200">
              <a:buFont typeface="+mj-lt"/>
              <a:buAutoNum type="arabicPeriod"/>
            </a:pPr>
            <a:r>
              <a:rPr lang="en-GB" sz="1550" dirty="0"/>
              <a:t> </a:t>
            </a:r>
            <a:r>
              <a:rPr lang="en-GB" sz="1550" b="1" dirty="0">
                <a:solidFill>
                  <a:srgbClr val="C00000"/>
                </a:solidFill>
              </a:rPr>
              <a:t>Brook CE</a:t>
            </a:r>
            <a:r>
              <a:rPr lang="en-GB" sz="1550" b="1" dirty="0"/>
              <a:t>, </a:t>
            </a:r>
            <a:r>
              <a:rPr lang="en-GB" sz="1550" b="1" dirty="0" err="1">
                <a:solidFill>
                  <a:srgbClr val="C00000"/>
                </a:solidFill>
              </a:rPr>
              <a:t>Ranaivoson</a:t>
            </a:r>
            <a:r>
              <a:rPr lang="en-GB" sz="1550" b="1" dirty="0">
                <a:solidFill>
                  <a:srgbClr val="C00000"/>
                </a:solidFill>
              </a:rPr>
              <a:t> HC</a:t>
            </a:r>
            <a:r>
              <a:rPr lang="en-GB" sz="1550" dirty="0"/>
              <a:t>, </a:t>
            </a:r>
            <a:r>
              <a:rPr lang="en-GB" sz="1550" dirty="0" err="1"/>
              <a:t>Andriafidison</a:t>
            </a:r>
            <a:r>
              <a:rPr lang="en-GB" sz="1550" dirty="0"/>
              <a:t> D, </a:t>
            </a:r>
            <a:r>
              <a:rPr lang="en-GB" sz="1550" dirty="0" err="1"/>
              <a:t>Ralisata</a:t>
            </a:r>
            <a:r>
              <a:rPr lang="en-GB" sz="1550" dirty="0"/>
              <a:t> M, </a:t>
            </a:r>
            <a:r>
              <a:rPr lang="en-GB" sz="1550" dirty="0" err="1"/>
              <a:t>Razafimanahaka</a:t>
            </a:r>
            <a:r>
              <a:rPr lang="en-GB" sz="1550" dirty="0"/>
              <a:t> J, </a:t>
            </a:r>
            <a:r>
              <a:rPr lang="en-GB" sz="1550" b="1" dirty="0" err="1">
                <a:solidFill>
                  <a:srgbClr val="C00000"/>
                </a:solidFill>
              </a:rPr>
              <a:t>Héraud</a:t>
            </a:r>
            <a:r>
              <a:rPr lang="en-GB" sz="1550" b="1" dirty="0">
                <a:solidFill>
                  <a:srgbClr val="C00000"/>
                </a:solidFill>
              </a:rPr>
              <a:t> JM</a:t>
            </a:r>
            <a:r>
              <a:rPr lang="en-GB" sz="1550" dirty="0"/>
              <a:t>, Dobson AP, and Metcalf CJE. 2019. Population trends for two Malagasy fruit bats. </a:t>
            </a:r>
            <a:r>
              <a:rPr lang="en-GB" sz="1550" i="1" dirty="0"/>
              <a:t>Biological Conservation </a:t>
            </a:r>
            <a:r>
              <a:rPr lang="en-GB" sz="1550" dirty="0"/>
              <a:t>234:165-171. </a:t>
            </a:r>
            <a:r>
              <a:rPr lang="en-GB" sz="1550" dirty="0" err="1"/>
              <a:t>doi</a:t>
            </a:r>
            <a:r>
              <a:rPr lang="en-GB" sz="1550" dirty="0"/>
              <a:t>: 10.1016/j.biocon.2019.03.032.</a:t>
            </a:r>
            <a:endParaRPr lang="en-US" sz="1550" dirty="0"/>
          </a:p>
          <a:p>
            <a:pPr marL="457200" lvl="0" indent="-457200">
              <a:buFont typeface="+mj-lt"/>
              <a:buAutoNum type="arabicPeriod"/>
            </a:pPr>
            <a:r>
              <a:rPr lang="en-US" sz="1550" dirty="0"/>
              <a:t> </a:t>
            </a:r>
            <a:r>
              <a:rPr lang="en-US" sz="1550" b="1" dirty="0" err="1">
                <a:solidFill>
                  <a:srgbClr val="C00000"/>
                </a:solidFill>
              </a:rPr>
              <a:t>Ranaivoson</a:t>
            </a:r>
            <a:r>
              <a:rPr lang="en-US" sz="1550" b="1" dirty="0">
                <a:solidFill>
                  <a:srgbClr val="C00000"/>
                </a:solidFill>
              </a:rPr>
              <a:t> HC</a:t>
            </a:r>
            <a:r>
              <a:rPr lang="en-US" sz="1550" dirty="0"/>
              <a:t>, </a:t>
            </a:r>
            <a:r>
              <a:rPr lang="en-US" sz="1550" b="1" dirty="0" err="1">
                <a:solidFill>
                  <a:srgbClr val="C00000"/>
                </a:solidFill>
              </a:rPr>
              <a:t>Héraud</a:t>
            </a:r>
            <a:r>
              <a:rPr lang="en-US" sz="1550" b="1" dirty="0">
                <a:solidFill>
                  <a:srgbClr val="C00000"/>
                </a:solidFill>
              </a:rPr>
              <a:t> JM</a:t>
            </a:r>
            <a:r>
              <a:rPr lang="en-US" sz="1550" dirty="0"/>
              <a:t>, </a:t>
            </a:r>
            <a:r>
              <a:rPr lang="en-US" sz="1550" dirty="0" err="1"/>
              <a:t>Goethert</a:t>
            </a:r>
            <a:r>
              <a:rPr lang="en-US" sz="1550" dirty="0"/>
              <a:t> HK, Telford SR, </a:t>
            </a:r>
            <a:r>
              <a:rPr lang="en-US" sz="1550" dirty="0" err="1"/>
              <a:t>Rabetafika</a:t>
            </a:r>
            <a:r>
              <a:rPr lang="en-US" sz="1550" dirty="0"/>
              <a:t> L* and </a:t>
            </a:r>
            <a:r>
              <a:rPr lang="en-US" sz="1550" b="1" dirty="0">
                <a:solidFill>
                  <a:srgbClr val="C00000"/>
                </a:solidFill>
              </a:rPr>
              <a:t>Brook CE</a:t>
            </a:r>
            <a:r>
              <a:rPr lang="en-US" sz="1550" dirty="0">
                <a:solidFill>
                  <a:srgbClr val="C00000"/>
                </a:solidFill>
              </a:rPr>
              <a:t>*</a:t>
            </a:r>
            <a:r>
              <a:rPr lang="en-US" sz="1550" dirty="0"/>
              <a:t>. 2019. </a:t>
            </a:r>
            <a:r>
              <a:rPr lang="en-US" sz="1550" i="1" dirty="0"/>
              <a:t>﻿</a:t>
            </a:r>
            <a:r>
              <a:rPr lang="en-US" sz="1550" dirty="0" err="1"/>
              <a:t>Babesial</a:t>
            </a:r>
            <a:r>
              <a:rPr lang="en-US" sz="1550" dirty="0"/>
              <a:t> infection in the Madagascan flying fox, </a:t>
            </a:r>
            <a:r>
              <a:rPr lang="en-US" sz="1550" i="1" dirty="0" err="1"/>
              <a:t>Pteropus</a:t>
            </a:r>
            <a:r>
              <a:rPr lang="en-US" sz="1550" i="1" dirty="0"/>
              <a:t> </a:t>
            </a:r>
            <a:r>
              <a:rPr lang="en-US" sz="1550" i="1" dirty="0" err="1"/>
              <a:t>rufus</a:t>
            </a:r>
            <a:r>
              <a:rPr lang="en-US" sz="1550" i="1" dirty="0"/>
              <a:t> </a:t>
            </a:r>
            <a:r>
              <a:rPr lang="en-US" sz="1550" dirty="0" err="1"/>
              <a:t>É</a:t>
            </a:r>
            <a:r>
              <a:rPr lang="en-US" sz="1550" dirty="0"/>
              <a:t>. Geoffroy, 1803</a:t>
            </a:r>
            <a:r>
              <a:rPr lang="en-US" sz="1550" i="1" dirty="0"/>
              <a:t>.</a:t>
            </a:r>
            <a:r>
              <a:rPr lang="en-US" sz="1550" dirty="0"/>
              <a:t> </a:t>
            </a:r>
            <a:r>
              <a:rPr lang="en-US" sz="1550" i="1" dirty="0"/>
              <a:t>Parasites &amp; Vectors </a:t>
            </a:r>
            <a:r>
              <a:rPr lang="en-GB" sz="1550" dirty="0"/>
              <a:t>12(51): </a:t>
            </a:r>
            <a:r>
              <a:rPr lang="en-US" sz="1550" dirty="0"/>
              <a:t>﻿1307101933. </a:t>
            </a:r>
            <a:r>
              <a:rPr lang="en-US" sz="1550" dirty="0" err="1"/>
              <a:t>doi</a:t>
            </a:r>
            <a:r>
              <a:rPr lang="en-US" sz="1550" dirty="0"/>
              <a:t>: ﻿10.1186/s13071-019-3300-7. 		   </a:t>
            </a:r>
            <a:r>
              <a:rPr lang="en-GB" sz="1550" dirty="0"/>
              <a:t>*=</a:t>
            </a:r>
            <a:r>
              <a:rPr lang="en-GB" sz="1550" i="1" dirty="0"/>
              <a:t>equal senior contributions.</a:t>
            </a:r>
            <a:endParaRPr lang="en-US" sz="1550" dirty="0"/>
          </a:p>
          <a:p>
            <a:pPr marL="457200" lvl="0" indent="-457200">
              <a:buFont typeface="+mj-lt"/>
              <a:buAutoNum type="arabicPeriod"/>
            </a:pPr>
            <a:r>
              <a:rPr lang="en-GB" sz="1550" dirty="0"/>
              <a:t> </a:t>
            </a:r>
            <a:r>
              <a:rPr lang="en-GB" sz="1550" b="1" dirty="0">
                <a:solidFill>
                  <a:srgbClr val="C00000"/>
                </a:solidFill>
              </a:rPr>
              <a:t>Brook CE</a:t>
            </a:r>
            <a:r>
              <a:rPr lang="en-GB" sz="1550" dirty="0"/>
              <a:t>, </a:t>
            </a:r>
            <a:r>
              <a:rPr lang="en-US" sz="1550" dirty="0"/>
              <a:t>Bai Y, Yu EO, </a:t>
            </a:r>
            <a:r>
              <a:rPr lang="en-US" sz="1550" b="1" dirty="0" err="1">
                <a:solidFill>
                  <a:srgbClr val="C00000"/>
                </a:solidFill>
              </a:rPr>
              <a:t>Ranaivoson</a:t>
            </a:r>
            <a:r>
              <a:rPr lang="en-US" sz="1550" b="1" dirty="0">
                <a:solidFill>
                  <a:srgbClr val="C00000"/>
                </a:solidFill>
              </a:rPr>
              <a:t> HC</a:t>
            </a:r>
            <a:r>
              <a:rPr lang="en-US" sz="1550" dirty="0"/>
              <a:t>, Shin H, Dobson AP, </a:t>
            </a:r>
            <a:r>
              <a:rPr lang="en-US" sz="1550" b="1" dirty="0">
                <a:solidFill>
                  <a:srgbClr val="C00000"/>
                </a:solidFill>
              </a:rPr>
              <a:t>Metcalf CJE</a:t>
            </a:r>
            <a:r>
              <a:rPr lang="en-GB" sz="1550" b="1" dirty="0">
                <a:solidFill>
                  <a:srgbClr val="C00000"/>
                </a:solidFill>
              </a:rPr>
              <a:t>*</a:t>
            </a:r>
            <a:r>
              <a:rPr lang="en-US" sz="1550" dirty="0"/>
              <a:t>, </a:t>
            </a:r>
            <a:r>
              <a:rPr lang="en-US" sz="1550" dirty="0" err="1"/>
              <a:t>Kosoy</a:t>
            </a:r>
            <a:r>
              <a:rPr lang="en-US" sz="1550" dirty="0"/>
              <a:t> MY</a:t>
            </a:r>
            <a:r>
              <a:rPr lang="en-GB" sz="1550" b="1" dirty="0"/>
              <a:t>*,</a:t>
            </a:r>
            <a:r>
              <a:rPr lang="en-US" sz="1550" dirty="0"/>
              <a:t> and Dittmar K</a:t>
            </a:r>
            <a:r>
              <a:rPr lang="en-GB" sz="1550" b="1" dirty="0"/>
              <a:t>*</a:t>
            </a:r>
            <a:r>
              <a:rPr lang="en-US" sz="1550" dirty="0"/>
              <a:t>. 2017. Elucidating transmission dynamics and host-parasite-vector relationships for rodent-borne </a:t>
            </a:r>
            <a:r>
              <a:rPr lang="en-US" sz="1550" i="1" dirty="0"/>
              <a:t>Bartonella </a:t>
            </a:r>
            <a:r>
              <a:rPr lang="en-US" sz="1550" dirty="0"/>
              <a:t>spp. in Madagascar. </a:t>
            </a:r>
            <a:r>
              <a:rPr lang="en-US" sz="1550" i="1" dirty="0"/>
              <a:t>Epidemics </a:t>
            </a:r>
            <a:r>
              <a:rPr lang="en-US" sz="1550" dirty="0"/>
              <a:t>20: 56-66</a:t>
            </a:r>
            <a:r>
              <a:rPr lang="en-US" sz="1550" i="1" dirty="0"/>
              <a:t>. </a:t>
            </a:r>
            <a:r>
              <a:rPr lang="en-US" sz="1550" dirty="0"/>
              <a:t>doi:10.1016/j.epidem.2017.03.004.</a:t>
            </a:r>
            <a:r>
              <a:rPr lang="en-US" sz="1550" i="1" dirty="0"/>
              <a:t> 	        </a:t>
            </a:r>
            <a:r>
              <a:rPr lang="en-GB" sz="1550" b="1" dirty="0"/>
              <a:t>*</a:t>
            </a:r>
            <a:r>
              <a:rPr lang="en-GB" sz="1550" i="1" dirty="0"/>
              <a:t>= equal senior contributions. </a:t>
            </a:r>
            <a:endParaRPr lang="en-US" sz="1550" dirty="0"/>
          </a:p>
          <a:p>
            <a:pPr marL="457200" lvl="0" indent="-457200">
              <a:buFont typeface="+mj-lt"/>
              <a:buAutoNum type="arabicPeriod"/>
            </a:pPr>
            <a:r>
              <a:rPr lang="en-GB" sz="1550" dirty="0" err="1"/>
              <a:t>Wesolowski</a:t>
            </a:r>
            <a:r>
              <a:rPr lang="en-GB" sz="1550" dirty="0"/>
              <a:t> A</a:t>
            </a:r>
            <a:r>
              <a:rPr lang="en-GB" sz="1550" b="1" dirty="0"/>
              <a:t>*</a:t>
            </a:r>
            <a:r>
              <a:rPr lang="en-GB" sz="1550" dirty="0"/>
              <a:t>, Mensah K</a:t>
            </a:r>
            <a:r>
              <a:rPr lang="en-GB" sz="1550" b="1" dirty="0"/>
              <a:t>*</a:t>
            </a:r>
            <a:r>
              <a:rPr lang="en-GB" sz="1550" dirty="0"/>
              <a:t>, </a:t>
            </a:r>
            <a:r>
              <a:rPr lang="en-GB" sz="1550" b="1" dirty="0">
                <a:solidFill>
                  <a:srgbClr val="C00000"/>
                </a:solidFill>
              </a:rPr>
              <a:t>Brook CE*</a:t>
            </a:r>
            <a:r>
              <a:rPr lang="en-GB" sz="1550" dirty="0"/>
              <a:t>, </a:t>
            </a:r>
            <a:r>
              <a:rPr lang="en-US" sz="1550" b="1" dirty="0" err="1">
                <a:solidFill>
                  <a:srgbClr val="C00000"/>
                </a:solidFill>
              </a:rPr>
              <a:t>Andrianjafimasy</a:t>
            </a:r>
            <a:r>
              <a:rPr lang="en-US" sz="1550" b="1" dirty="0">
                <a:solidFill>
                  <a:srgbClr val="C00000"/>
                </a:solidFill>
              </a:rPr>
              <a:t> M</a:t>
            </a:r>
            <a:r>
              <a:rPr lang="en-US" sz="1550" dirty="0"/>
              <a:t>, Winter A, </a:t>
            </a:r>
            <a:r>
              <a:rPr lang="en-US" sz="1550" dirty="0" err="1"/>
              <a:t>Buckee</a:t>
            </a:r>
            <a:r>
              <a:rPr lang="en-US" sz="1550" dirty="0"/>
              <a:t> CO, </a:t>
            </a:r>
            <a:r>
              <a:rPr lang="en-US" sz="1550" b="1" dirty="0" err="1">
                <a:solidFill>
                  <a:srgbClr val="C00000"/>
                </a:solidFill>
              </a:rPr>
              <a:t>Razafindratsimendresy</a:t>
            </a:r>
            <a:r>
              <a:rPr lang="en-US" sz="1550" b="1" dirty="0">
                <a:solidFill>
                  <a:srgbClr val="C00000"/>
                </a:solidFill>
              </a:rPr>
              <a:t> R</a:t>
            </a:r>
            <a:r>
              <a:rPr lang="en-US" sz="1550" dirty="0"/>
              <a:t>, </a:t>
            </a:r>
            <a:r>
              <a:rPr lang="en-US" sz="1550" dirty="0" err="1"/>
              <a:t>Tatem</a:t>
            </a:r>
            <a:r>
              <a:rPr lang="en-US" sz="1550" dirty="0"/>
              <a:t> AJ, </a:t>
            </a:r>
            <a:r>
              <a:rPr lang="en-US" sz="1550" b="1" dirty="0" err="1">
                <a:solidFill>
                  <a:srgbClr val="C00000"/>
                </a:solidFill>
              </a:rPr>
              <a:t>Heraud</a:t>
            </a:r>
            <a:r>
              <a:rPr lang="en-US" sz="1550" b="1" dirty="0">
                <a:solidFill>
                  <a:srgbClr val="C00000"/>
                </a:solidFill>
              </a:rPr>
              <a:t> J-M</a:t>
            </a:r>
            <a:r>
              <a:rPr lang="en-GB" sz="1550" b="1" baseline="30000" dirty="0">
                <a:solidFill>
                  <a:srgbClr val="C00000"/>
                </a:solidFill>
                <a:sym typeface="Symbol" pitchFamily="2" charset="2"/>
              </a:rPr>
              <a:t></a:t>
            </a:r>
            <a:r>
              <a:rPr lang="en-US" sz="1550" dirty="0"/>
              <a:t>, and </a:t>
            </a:r>
            <a:r>
              <a:rPr lang="en-US" sz="1550" b="1" dirty="0">
                <a:solidFill>
                  <a:srgbClr val="C00000"/>
                </a:solidFill>
              </a:rPr>
              <a:t>Metcalf CJE</a:t>
            </a:r>
            <a:r>
              <a:rPr lang="en-GB" sz="1550" b="1" baseline="30000" dirty="0">
                <a:sym typeface="Symbol" pitchFamily="2" charset="2"/>
              </a:rPr>
              <a:t></a:t>
            </a:r>
            <a:r>
              <a:rPr lang="en-US" sz="1550" dirty="0"/>
              <a:t>. </a:t>
            </a:r>
            <a:r>
              <a:rPr lang="en-GB" sz="1550" dirty="0"/>
              <a:t>2016. Introduction of Rubella-Containing-Vaccine to Madagascar: Implications for roll-out and local elimination across low-income countries. </a:t>
            </a:r>
            <a:r>
              <a:rPr lang="en-GB" sz="1550" i="1" dirty="0"/>
              <a:t>Journal of the Royal Society Interface</a:t>
            </a:r>
            <a:r>
              <a:rPr lang="en-GB" sz="1550" dirty="0"/>
              <a:t> 13(177): </a:t>
            </a:r>
            <a:r>
              <a:rPr lang="en-US" sz="1550" dirty="0"/>
              <a:t>20151101. doi:10.1098/rsif.2015.110.         </a:t>
            </a:r>
            <a:r>
              <a:rPr lang="en-GB" sz="1550" b="1" i="1" dirty="0"/>
              <a:t>*</a:t>
            </a:r>
            <a:r>
              <a:rPr lang="en-GB" sz="1550" i="1" dirty="0"/>
              <a:t>=  equal lead contributions; </a:t>
            </a:r>
            <a:r>
              <a:rPr lang="en-GB" sz="1550" b="1" baseline="30000" dirty="0">
                <a:sym typeface="Symbol" pitchFamily="2" charset="2"/>
              </a:rPr>
              <a:t></a:t>
            </a:r>
            <a:r>
              <a:rPr lang="en-GB" sz="1550" b="1" baseline="30000" dirty="0"/>
              <a:t> </a:t>
            </a:r>
            <a:r>
              <a:rPr lang="en-GB" sz="1550" i="1" dirty="0"/>
              <a:t>= equal senior contributions.</a:t>
            </a:r>
            <a:endParaRPr lang="en-US" sz="1550" dirty="0"/>
          </a:p>
          <a:p>
            <a:pPr marL="457200" lvl="0" indent="-457200">
              <a:buFont typeface="+mj-lt"/>
              <a:buAutoNum type="arabicPeriod"/>
            </a:pPr>
            <a:r>
              <a:rPr lang="en-US" sz="1550" dirty="0"/>
              <a:t> </a:t>
            </a:r>
            <a:r>
              <a:rPr lang="en-US" sz="1550" b="1" dirty="0">
                <a:solidFill>
                  <a:srgbClr val="C00000"/>
                </a:solidFill>
              </a:rPr>
              <a:t>Brook CE</a:t>
            </a:r>
            <a:r>
              <a:rPr lang="en-US" sz="1550" dirty="0"/>
              <a:t>, Bai Y, Dobson AP, </a:t>
            </a:r>
            <a:r>
              <a:rPr lang="en-US" sz="1550" dirty="0" err="1"/>
              <a:t>Osikowicz</a:t>
            </a:r>
            <a:r>
              <a:rPr lang="en-US" sz="1550" dirty="0"/>
              <a:t> L, </a:t>
            </a:r>
            <a:r>
              <a:rPr lang="en-US" sz="1550" b="1" dirty="0" err="1">
                <a:solidFill>
                  <a:srgbClr val="C00000"/>
                </a:solidFill>
              </a:rPr>
              <a:t>Ranaivoson</a:t>
            </a:r>
            <a:r>
              <a:rPr lang="en-US" sz="1550" b="1" dirty="0">
                <a:solidFill>
                  <a:srgbClr val="C00000"/>
                </a:solidFill>
              </a:rPr>
              <a:t> HC</a:t>
            </a:r>
            <a:r>
              <a:rPr lang="en-US" sz="1550" dirty="0"/>
              <a:t>, Zhu Q, </a:t>
            </a:r>
            <a:r>
              <a:rPr lang="en-US" sz="1550" dirty="0" err="1"/>
              <a:t>Kosoy</a:t>
            </a:r>
            <a:r>
              <a:rPr lang="en-US" sz="1550" dirty="0"/>
              <a:t> MY, and Dittmar K. 2015. Bartonella spp. in fruit bats and blood-feeding ectoparasites in Madagascar. </a:t>
            </a:r>
            <a:r>
              <a:rPr lang="en-US" sz="1550" i="1" dirty="0" err="1"/>
              <a:t>PLoS</a:t>
            </a:r>
            <a:r>
              <a:rPr lang="en-US" sz="1550" i="1" dirty="0"/>
              <a:t> Neglected Tropical Diseases </a:t>
            </a:r>
            <a:r>
              <a:rPr lang="en-US" sz="1550" dirty="0"/>
              <a:t>10(2): e0003532. doi:10.1371/journal.pntd.0003532.</a:t>
            </a:r>
          </a:p>
          <a:p>
            <a:pPr marL="457200" indent="-457200">
              <a:buFont typeface="+mj-lt"/>
              <a:buAutoNum type="arabicPeriod"/>
            </a:pP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97108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1800" y="0"/>
            <a:ext cx="7886700" cy="1325563"/>
          </a:xfrm>
        </p:spPr>
        <p:txBody>
          <a:bodyPr/>
          <a:lstStyle/>
          <a:p>
            <a:r>
              <a:rPr lang="en-US" dirty="0"/>
              <a:t>Et bien plus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venir</a:t>
            </a:r>
            <a:r>
              <a:rPr lang="en-US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B4E90-4595-1640-949D-05A079765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0" t="66667" r="11999" b="12333"/>
          <a:stretch/>
        </p:blipFill>
        <p:spPr>
          <a:xfrm>
            <a:off x="1045305" y="3148915"/>
            <a:ext cx="3174659" cy="689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D2916-056E-754F-ACDF-6200F772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893" y="1251719"/>
            <a:ext cx="1651428" cy="1684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316454-E7AB-A24D-ABB8-7E491B611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855" y="1364033"/>
            <a:ext cx="3522441" cy="2285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84A14-F8D0-6D44-9139-867E9BA72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100" y="1290960"/>
            <a:ext cx="1612952" cy="1644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A4384-90E0-2A4D-8544-2A1271452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803701"/>
            <a:ext cx="3166149" cy="2421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332D2B-A54B-9841-AD1B-918B0EDFA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833" y="3803700"/>
            <a:ext cx="3166149" cy="2421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1532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754"/>
            <a:ext cx="4606916" cy="666656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latin typeface="+mn-lt"/>
                <a:cs typeface="Franklin Gothic Medium"/>
              </a:rPr>
              <a:t>Misaotra</a:t>
            </a:r>
            <a:r>
              <a:rPr lang="en-US" dirty="0">
                <a:latin typeface="+mn-lt"/>
                <a:cs typeface="Franklin Gothic Medium"/>
              </a:rPr>
              <a:t> </a:t>
            </a:r>
            <a:r>
              <a:rPr lang="en-US" dirty="0" err="1">
                <a:latin typeface="+mn-lt"/>
                <a:cs typeface="Franklin Gothic Medium"/>
              </a:rPr>
              <a:t>betsaka</a:t>
            </a:r>
            <a:r>
              <a:rPr lang="en-US" dirty="0">
                <a:latin typeface="+mn-lt"/>
                <a:cs typeface="Franklin Gothic Medium"/>
              </a:rPr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2" y="613946"/>
            <a:ext cx="3952358" cy="4524562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1600" b="1" dirty="0">
                <a:cs typeface="Franklin Gothic Medium"/>
              </a:rPr>
              <a:t>CZB/Gates Project</a:t>
            </a:r>
          </a:p>
          <a:p>
            <a:pPr lvl="1"/>
            <a:r>
              <a:rPr lang="en-US" sz="1600" dirty="0">
                <a:cs typeface="Franklin Gothic Medium"/>
              </a:rPr>
              <a:t>Cristina Tato, CZB</a:t>
            </a:r>
          </a:p>
          <a:p>
            <a:pPr lvl="1"/>
            <a:r>
              <a:rPr lang="en-US" sz="1600" dirty="0">
                <a:cs typeface="Franklin Gothic Medium"/>
              </a:rPr>
              <a:t>Joe </a:t>
            </a:r>
            <a:r>
              <a:rPr lang="en-US" sz="1600" dirty="0" err="1">
                <a:cs typeface="Franklin Gothic Medium"/>
              </a:rPr>
              <a:t>DeRisi</a:t>
            </a:r>
            <a:r>
              <a:rPr lang="en-US" sz="1600" dirty="0">
                <a:cs typeface="Franklin Gothic Medium"/>
              </a:rPr>
              <a:t>, CZB</a:t>
            </a:r>
          </a:p>
          <a:p>
            <a:pPr lvl="1"/>
            <a:r>
              <a:rPr lang="en-US" sz="1600" dirty="0">
                <a:cs typeface="Franklin Gothic Medium"/>
              </a:rPr>
              <a:t>Steve Quake, CZB</a:t>
            </a:r>
          </a:p>
          <a:p>
            <a:pPr lvl="1"/>
            <a:r>
              <a:rPr lang="en-US" sz="1600" dirty="0">
                <a:cs typeface="Franklin Gothic Medium"/>
              </a:rPr>
              <a:t>Vida </a:t>
            </a:r>
            <a:r>
              <a:rPr lang="en-US" sz="1600" dirty="0" err="1">
                <a:cs typeface="Franklin Gothic Medium"/>
              </a:rPr>
              <a:t>Ahyong</a:t>
            </a:r>
            <a:r>
              <a:rPr lang="en-US" sz="1600" dirty="0">
                <a:cs typeface="Franklin Gothic Medium"/>
              </a:rPr>
              <a:t>, CZB</a:t>
            </a:r>
          </a:p>
          <a:p>
            <a:pPr lvl="1"/>
            <a:r>
              <a:rPr lang="en-US" sz="1600" dirty="0">
                <a:cs typeface="Franklin Gothic Medium"/>
              </a:rPr>
              <a:t>Amy Kistler, CZB</a:t>
            </a:r>
          </a:p>
          <a:p>
            <a:pPr lvl="1"/>
            <a:r>
              <a:rPr lang="en-US" sz="1600" dirty="0">
                <a:cs typeface="Franklin Gothic Medium"/>
              </a:rPr>
              <a:t>Katrina </a:t>
            </a:r>
            <a:r>
              <a:rPr lang="en-US" sz="1600" dirty="0" err="1">
                <a:cs typeface="Franklin Gothic Medium"/>
              </a:rPr>
              <a:t>Kalantar</a:t>
            </a:r>
            <a:r>
              <a:rPr lang="en-US" sz="1600" dirty="0">
                <a:cs typeface="Franklin Gothic Medium"/>
              </a:rPr>
              <a:t>, CZI</a:t>
            </a:r>
          </a:p>
          <a:p>
            <a:pPr lvl="1"/>
            <a:r>
              <a:rPr lang="en-US" sz="1600" dirty="0">
                <a:cs typeface="Franklin Gothic Medium"/>
              </a:rPr>
              <a:t>Rebecca Eggers, CZI</a:t>
            </a:r>
          </a:p>
          <a:p>
            <a:pPr marL="342900" lvl="1" indent="0">
              <a:buNone/>
            </a:pPr>
            <a:endParaRPr lang="en-US" sz="1600" dirty="0">
              <a:cs typeface="Franklin Gothic Medium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1600" b="1" dirty="0">
                <a:cs typeface="Franklin Gothic Medium"/>
              </a:rPr>
              <a:t>Other Collaborators</a:t>
            </a:r>
          </a:p>
          <a:p>
            <a:pPr lvl="1"/>
            <a:r>
              <a:rPr lang="en-US" sz="1600" dirty="0">
                <a:cs typeface="Franklin Gothic Medium"/>
              </a:rPr>
              <a:t>Chris Golden, Harvard University</a:t>
            </a:r>
          </a:p>
          <a:p>
            <a:pPr lvl="1"/>
            <a:r>
              <a:rPr lang="en-US" sz="1600" dirty="0" err="1">
                <a:cs typeface="Franklin Gothic Medium"/>
              </a:rPr>
              <a:t>Fidisoa</a:t>
            </a:r>
            <a:r>
              <a:rPr lang="en-US" sz="1600" dirty="0">
                <a:cs typeface="Franklin Gothic Medium"/>
              </a:rPr>
              <a:t> </a:t>
            </a:r>
            <a:r>
              <a:rPr lang="en-US" sz="1600" dirty="0" err="1">
                <a:cs typeface="Franklin Gothic Medium"/>
              </a:rPr>
              <a:t>Rasambainarivo</a:t>
            </a:r>
            <a:r>
              <a:rPr lang="en-US" sz="1600" dirty="0">
                <a:cs typeface="Franklin Gothic Medium"/>
              </a:rPr>
              <a:t>, </a:t>
            </a:r>
            <a:r>
              <a:rPr lang="en-US" sz="1600" dirty="0" err="1">
                <a:cs typeface="Franklin Gothic Medium"/>
              </a:rPr>
              <a:t>Mahaliana</a:t>
            </a:r>
            <a:r>
              <a:rPr lang="en-US" sz="1600" dirty="0">
                <a:cs typeface="Franklin Gothic Medium"/>
              </a:rPr>
              <a:t>/Princeton</a:t>
            </a:r>
          </a:p>
          <a:p>
            <a:pPr lvl="1"/>
            <a:r>
              <a:rPr lang="en-US" sz="1600" dirty="0" err="1">
                <a:cs typeface="Franklin Gothic Medium"/>
              </a:rPr>
              <a:t>Tanjona</a:t>
            </a:r>
            <a:r>
              <a:rPr lang="en-US" sz="1600" dirty="0">
                <a:cs typeface="Franklin Gothic Medium"/>
              </a:rPr>
              <a:t> </a:t>
            </a:r>
            <a:r>
              <a:rPr lang="en-US" sz="1600" dirty="0" err="1">
                <a:cs typeface="Franklin Gothic Medium"/>
              </a:rPr>
              <a:t>Ramiadantsoa</a:t>
            </a:r>
            <a:r>
              <a:rPr lang="en-US" sz="1600" dirty="0">
                <a:cs typeface="Franklin Gothic Medium"/>
              </a:rPr>
              <a:t>, University of Wisconsin-Madison</a:t>
            </a:r>
          </a:p>
          <a:p>
            <a:pPr lvl="1"/>
            <a:endParaRPr lang="en-US" sz="1600" dirty="0">
              <a:cs typeface="Franklin Gothic Medium"/>
            </a:endParaRPr>
          </a:p>
          <a:p>
            <a:pPr marL="342900" lvl="1" indent="-342900"/>
            <a:r>
              <a:rPr lang="en-US" sz="1600" b="1" dirty="0">
                <a:cs typeface="Franklin Gothic Medium"/>
              </a:rPr>
              <a:t>DOCTORAL DISSERTATION COMMITTEE (Princeton): </a:t>
            </a:r>
          </a:p>
          <a:p>
            <a:pPr lvl="1"/>
            <a:r>
              <a:rPr lang="en-US" sz="1600" dirty="0">
                <a:cs typeface="Franklin Gothic Medium"/>
              </a:rPr>
              <a:t>Andy Dobson</a:t>
            </a:r>
          </a:p>
          <a:p>
            <a:pPr lvl="1"/>
            <a:r>
              <a:rPr lang="en-US" sz="1600" dirty="0">
                <a:cs typeface="Franklin Gothic Medium"/>
              </a:rPr>
              <a:t>Andrea Graham</a:t>
            </a:r>
          </a:p>
          <a:p>
            <a:pPr lvl="1"/>
            <a:r>
              <a:rPr lang="en-US" sz="1600" dirty="0">
                <a:cs typeface="Franklin Gothic Medium"/>
              </a:rPr>
              <a:t>Bryan Grenfell</a:t>
            </a:r>
          </a:p>
          <a:p>
            <a:pPr lvl="1"/>
            <a:r>
              <a:rPr lang="en-US" sz="1600" dirty="0">
                <a:cs typeface="Franklin Gothic Medium"/>
              </a:rPr>
              <a:t>Jessica Metcalf</a:t>
            </a:r>
          </a:p>
          <a:p>
            <a:pPr lvl="1"/>
            <a:endParaRPr lang="en-US" sz="1600" dirty="0">
              <a:cs typeface="Franklin Gothic Medium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1600" dirty="0"/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506855" y="1595852"/>
            <a:ext cx="8725648" cy="452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>
              <a:cs typeface="Franklin Gothic Medium"/>
            </a:endParaRPr>
          </a:p>
          <a:p>
            <a:pPr marL="0" indent="0">
              <a:lnSpc>
                <a:spcPct val="80000"/>
              </a:lnSpc>
              <a:buFont typeface="Arial" pitchFamily="34" charset="0"/>
              <a:buNone/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CC3F19E-EF0B-8243-AE9E-F7C776D7E6EF}"/>
              </a:ext>
            </a:extLst>
          </p:cNvPr>
          <p:cNvSpPr txBox="1">
            <a:spLocks/>
          </p:cNvSpPr>
          <p:nvPr/>
        </p:nvSpPr>
        <p:spPr>
          <a:xfrm>
            <a:off x="-127000" y="4486171"/>
            <a:ext cx="4606915" cy="182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endParaRPr lang="en-US" sz="15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3D74813-EDB1-1D40-9922-4A1C0C71E0ED}"/>
              </a:ext>
            </a:extLst>
          </p:cNvPr>
          <p:cNvSpPr txBox="1">
            <a:spLocks/>
          </p:cNvSpPr>
          <p:nvPr/>
        </p:nvSpPr>
        <p:spPr>
          <a:xfrm>
            <a:off x="3795479" y="551549"/>
            <a:ext cx="8725648" cy="4524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cs typeface="Franklin Gothic Medium"/>
              </a:rPr>
              <a:t>NIH Project:</a:t>
            </a:r>
          </a:p>
          <a:p>
            <a:pPr lvl="1"/>
            <a:r>
              <a:rPr lang="en-US" sz="1600" dirty="0">
                <a:cs typeface="Franklin Gothic Medium"/>
              </a:rPr>
              <a:t>Christian </a:t>
            </a:r>
            <a:r>
              <a:rPr lang="en-US" sz="1600" dirty="0" err="1">
                <a:cs typeface="Franklin Gothic Medium"/>
              </a:rPr>
              <a:t>Ranaivoson</a:t>
            </a:r>
            <a:r>
              <a:rPr lang="en-US" sz="1600" dirty="0">
                <a:cs typeface="Franklin Gothic Medium"/>
              </a:rPr>
              <a:t>, </a:t>
            </a:r>
            <a:r>
              <a:rPr lang="en-US" sz="1600" dirty="0" err="1">
                <a:cs typeface="Franklin Gothic Medium"/>
              </a:rPr>
              <a:t>Institut</a:t>
            </a:r>
            <a:r>
              <a:rPr lang="en-US" sz="1600" dirty="0">
                <a:cs typeface="Franklin Gothic Medium"/>
              </a:rPr>
              <a:t> Pasteur de Madagascar</a:t>
            </a:r>
          </a:p>
          <a:p>
            <a:pPr lvl="1"/>
            <a:r>
              <a:rPr lang="en-US" sz="1600" dirty="0">
                <a:cs typeface="Franklin Gothic Medium"/>
              </a:rPr>
              <a:t>Jean-Michel </a:t>
            </a:r>
            <a:r>
              <a:rPr lang="en-US" sz="1600" dirty="0" err="1">
                <a:cs typeface="Franklin Gothic Medium"/>
              </a:rPr>
              <a:t>Héraud</a:t>
            </a:r>
            <a:r>
              <a:rPr lang="en-US" sz="1600" dirty="0">
                <a:cs typeface="Franklin Gothic Medium"/>
              </a:rPr>
              <a:t>, </a:t>
            </a:r>
            <a:r>
              <a:rPr lang="en-US" sz="1600" dirty="0" err="1">
                <a:cs typeface="Franklin Gothic Medium"/>
              </a:rPr>
              <a:t>Institut</a:t>
            </a:r>
            <a:r>
              <a:rPr lang="en-US" sz="1600" dirty="0">
                <a:cs typeface="Franklin Gothic Medium"/>
              </a:rPr>
              <a:t> Pasteur de Madagascar</a:t>
            </a:r>
          </a:p>
          <a:p>
            <a:pPr lvl="1"/>
            <a:r>
              <a:rPr lang="en-US" sz="1600" dirty="0">
                <a:cs typeface="Franklin Gothic Medium"/>
              </a:rPr>
              <a:t>James Wood, Cambridge University</a:t>
            </a:r>
          </a:p>
          <a:p>
            <a:pPr lvl="1"/>
            <a:r>
              <a:rPr lang="en-US" sz="1600" dirty="0">
                <a:cs typeface="Franklin Gothic Medium"/>
              </a:rPr>
              <a:t>Andrew Cunningham, </a:t>
            </a:r>
            <a:r>
              <a:rPr lang="en-US" sz="1600" dirty="0" err="1">
                <a:cs typeface="Franklin Gothic Medium"/>
              </a:rPr>
              <a:t>IoZ</a:t>
            </a:r>
            <a:r>
              <a:rPr lang="en-US" sz="1600" dirty="0">
                <a:cs typeface="Franklin Gothic Medium"/>
              </a:rPr>
              <a:t>, UK</a:t>
            </a:r>
          </a:p>
          <a:p>
            <a:pPr lvl="1"/>
            <a:r>
              <a:rPr lang="en-US" sz="1600" dirty="0">
                <a:cs typeface="Franklin Gothic Medium"/>
              </a:rPr>
              <a:t>Louise Gibson, </a:t>
            </a:r>
            <a:r>
              <a:rPr lang="en-US" sz="1600" dirty="0" err="1">
                <a:cs typeface="Franklin Gothic Medium"/>
              </a:rPr>
              <a:t>IoZ</a:t>
            </a:r>
            <a:r>
              <a:rPr lang="en-US" sz="1600" dirty="0">
                <a:cs typeface="Franklin Gothic Medium"/>
              </a:rPr>
              <a:t>, UK</a:t>
            </a:r>
          </a:p>
          <a:p>
            <a:pPr lvl="1"/>
            <a:r>
              <a:rPr lang="en-US" sz="1600" dirty="0">
                <a:cs typeface="Franklin Gothic Medium"/>
              </a:rPr>
              <a:t>Chris Broder, Uniformed Services University</a:t>
            </a:r>
          </a:p>
          <a:p>
            <a:pPr lvl="1"/>
            <a:r>
              <a:rPr lang="en-US" sz="1600" dirty="0">
                <a:cs typeface="Franklin Gothic Medium"/>
              </a:rPr>
              <a:t>Matson’s Laboratory, Missoula, MT</a:t>
            </a:r>
          </a:p>
          <a:p>
            <a:pPr lvl="1"/>
            <a:r>
              <a:rPr lang="en-US" sz="1600" dirty="0" err="1">
                <a:cs typeface="Franklin Gothic Medium"/>
              </a:rPr>
              <a:t>Linfa</a:t>
            </a:r>
            <a:r>
              <a:rPr lang="en-US" sz="1600" dirty="0">
                <a:cs typeface="Franklin Gothic Medium"/>
              </a:rPr>
              <a:t> Wang, Duke/National University of Singapore</a:t>
            </a:r>
          </a:p>
          <a:p>
            <a:pPr lvl="1"/>
            <a:r>
              <a:rPr lang="en-US" sz="1600" dirty="0">
                <a:cs typeface="Franklin Gothic Medium"/>
              </a:rPr>
              <a:t>Sarah </a:t>
            </a:r>
            <a:r>
              <a:rPr lang="en-US" sz="1600" dirty="0" err="1">
                <a:cs typeface="Franklin Gothic Medium"/>
              </a:rPr>
              <a:t>Guth</a:t>
            </a:r>
            <a:r>
              <a:rPr lang="en-US" sz="1600" dirty="0">
                <a:cs typeface="Franklin Gothic Medium"/>
              </a:rPr>
              <a:t>, UC Berkeley</a:t>
            </a:r>
          </a:p>
          <a:p>
            <a:pPr lvl="1"/>
            <a:r>
              <a:rPr lang="en-US" sz="1600" dirty="0" err="1">
                <a:cs typeface="Franklin Gothic Medium"/>
              </a:rPr>
              <a:t>Anecia</a:t>
            </a:r>
            <a:r>
              <a:rPr lang="en-US" sz="1600" dirty="0">
                <a:cs typeface="Franklin Gothic Medium"/>
              </a:rPr>
              <a:t> Gentles, </a:t>
            </a:r>
            <a:r>
              <a:rPr lang="en-US" sz="1600" dirty="0" err="1">
                <a:cs typeface="Franklin Gothic Medium"/>
              </a:rPr>
              <a:t>Ekipa</a:t>
            </a:r>
            <a:r>
              <a:rPr lang="en-US" sz="1600" dirty="0">
                <a:cs typeface="Franklin Gothic Medium"/>
              </a:rPr>
              <a:t> </a:t>
            </a:r>
            <a:r>
              <a:rPr lang="en-US" sz="1600" dirty="0" err="1">
                <a:cs typeface="Franklin Gothic Medium"/>
              </a:rPr>
              <a:t>Fanihy</a:t>
            </a:r>
            <a:endParaRPr lang="en-US" sz="1600" dirty="0">
              <a:cs typeface="Franklin Gothic Medium"/>
            </a:endParaRPr>
          </a:p>
          <a:p>
            <a:pPr lvl="1"/>
            <a:r>
              <a:rPr lang="en-US" sz="1600" dirty="0">
                <a:cs typeface="Franklin Gothic Medium"/>
              </a:rPr>
              <a:t>Kim Rivera, </a:t>
            </a:r>
            <a:r>
              <a:rPr lang="en-US" sz="1600" dirty="0" err="1">
                <a:cs typeface="Franklin Gothic Medium"/>
              </a:rPr>
              <a:t>Ekipa</a:t>
            </a:r>
            <a:r>
              <a:rPr lang="en-US" sz="1600" dirty="0">
                <a:cs typeface="Franklin Gothic Medium"/>
              </a:rPr>
              <a:t> </a:t>
            </a:r>
            <a:r>
              <a:rPr lang="en-US" sz="1600" dirty="0" err="1">
                <a:cs typeface="Franklin Gothic Medium"/>
              </a:rPr>
              <a:t>Fanihy</a:t>
            </a:r>
            <a:endParaRPr lang="en-US" sz="1600" dirty="0">
              <a:cs typeface="Franklin Gothic Medium"/>
            </a:endParaRPr>
          </a:p>
          <a:p>
            <a:pPr lvl="1"/>
            <a:r>
              <a:rPr lang="en-US" sz="1600" dirty="0">
                <a:cs typeface="Franklin Gothic Medium"/>
              </a:rPr>
              <a:t>Angelo </a:t>
            </a:r>
            <a:r>
              <a:rPr lang="en-US" sz="1600" dirty="0" err="1">
                <a:cs typeface="Franklin Gothic Medium"/>
              </a:rPr>
              <a:t>Andrianiaina</a:t>
            </a:r>
            <a:r>
              <a:rPr lang="en-US" sz="1600" dirty="0">
                <a:cs typeface="Franklin Gothic Medium"/>
              </a:rPr>
              <a:t>, University of Antananarivo</a:t>
            </a:r>
          </a:p>
          <a:p>
            <a:pPr lvl="1"/>
            <a:r>
              <a:rPr lang="en-US" sz="1600" dirty="0">
                <a:cs typeface="Franklin Gothic Medium"/>
              </a:rPr>
              <a:t>Fifi </a:t>
            </a:r>
            <a:r>
              <a:rPr lang="en-US" sz="1600" dirty="0" err="1">
                <a:cs typeface="Franklin Gothic Medium"/>
              </a:rPr>
              <a:t>Ravelomanantsoa</a:t>
            </a:r>
            <a:r>
              <a:rPr lang="en-US" sz="1600" dirty="0">
                <a:cs typeface="Franklin Gothic Medium"/>
              </a:rPr>
              <a:t>, University of Antananarivo </a:t>
            </a:r>
          </a:p>
          <a:p>
            <a:pPr lvl="1"/>
            <a:r>
              <a:rPr lang="en-US" sz="1600" dirty="0">
                <a:cs typeface="Franklin Gothic Medium"/>
              </a:rPr>
              <a:t>Santino </a:t>
            </a:r>
            <a:r>
              <a:rPr lang="en-US" sz="1600" dirty="0" err="1">
                <a:cs typeface="Franklin Gothic Medium"/>
              </a:rPr>
              <a:t>Andry</a:t>
            </a:r>
            <a:r>
              <a:rPr lang="en-US" sz="1600" dirty="0">
                <a:cs typeface="Franklin Gothic Medium"/>
              </a:rPr>
              <a:t>, University of Antananarivo </a:t>
            </a:r>
          </a:p>
          <a:p>
            <a:pPr lvl="1"/>
            <a:endParaRPr lang="en-US" sz="1600" dirty="0">
              <a:cs typeface="Franklin Gothic Medium"/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1600" b="1" dirty="0">
                <a:cs typeface="Franklin Gothic Medium"/>
              </a:rPr>
              <a:t>POSTDOCTORAL ADVISORY COMMITTEE (Berkeley): </a:t>
            </a:r>
          </a:p>
          <a:p>
            <a:pPr lvl="1"/>
            <a:r>
              <a:rPr lang="en-US" sz="1600" dirty="0">
                <a:cs typeface="Franklin Gothic Medium"/>
              </a:rPr>
              <a:t>Mike Boots</a:t>
            </a:r>
          </a:p>
          <a:p>
            <a:pPr lvl="1"/>
            <a:r>
              <a:rPr lang="en-US" sz="1600" dirty="0">
                <a:cs typeface="Franklin Gothic Medium"/>
              </a:rPr>
              <a:t>Britt </a:t>
            </a:r>
            <a:r>
              <a:rPr lang="en-US" sz="1600" dirty="0" err="1">
                <a:cs typeface="Franklin Gothic Medium"/>
              </a:rPr>
              <a:t>Glaunsinger</a:t>
            </a:r>
            <a:endParaRPr lang="en-US" sz="1600" dirty="0">
              <a:cs typeface="Franklin Gothic Medium"/>
            </a:endParaRPr>
          </a:p>
          <a:p>
            <a:endParaRPr lang="en-US" sz="1600" dirty="0">
              <a:cs typeface="Franklin Gothic Medium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1600" dirty="0"/>
          </a:p>
          <a:p>
            <a:pPr lvl="1"/>
            <a:endParaRPr lang="en-US" sz="1600" dirty="0">
              <a:cs typeface="Franklin Gothic Medium"/>
            </a:endParaRP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317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722"/>
          <a:stretch/>
        </p:blipFill>
        <p:spPr>
          <a:xfrm>
            <a:off x="322730" y="860611"/>
            <a:ext cx="8526038" cy="54864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2730" y="970429"/>
            <a:ext cx="8526038" cy="1532965"/>
          </a:xfrm>
          <a:prstGeom prst="rect">
            <a:avLst/>
          </a:prstGeom>
          <a:solidFill>
            <a:srgbClr val="4F81BD">
              <a:alpha val="4235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40711-B958-B842-9F45-067B39C56724}"/>
              </a:ext>
            </a:extLst>
          </p:cNvPr>
          <p:cNvSpPr txBox="1"/>
          <p:nvPr/>
        </p:nvSpPr>
        <p:spPr>
          <a:xfrm>
            <a:off x="4448037" y="6550223"/>
            <a:ext cx="4732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+mj-lt"/>
                <a:cs typeface="Franklin Gothic Medium"/>
              </a:rPr>
              <a:t>Teeling</a:t>
            </a:r>
            <a:r>
              <a:rPr lang="en-US" sz="1400" dirty="0">
                <a:latin typeface="+mj-lt"/>
                <a:cs typeface="Franklin Gothic Medium"/>
              </a:rPr>
              <a:t> et al 2005 </a:t>
            </a:r>
            <a:r>
              <a:rPr lang="en-US" sz="1400" i="1" dirty="0">
                <a:latin typeface="+mj-lt"/>
                <a:cs typeface="Franklin Gothic Medium"/>
              </a:rPr>
              <a:t>Science.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C70816-63C3-5241-8046-12533050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35496" cy="1008529"/>
          </a:xfrm>
        </p:spPr>
        <p:txBody>
          <a:bodyPr>
            <a:noAutofit/>
          </a:bodyPr>
          <a:lstStyle/>
          <a:p>
            <a:pPr algn="ctr"/>
            <a:r>
              <a:rPr lang="en-US" sz="3000" dirty="0" err="1"/>
              <a:t>Elles</a:t>
            </a:r>
            <a:r>
              <a:rPr lang="en-US" sz="3000" dirty="0"/>
              <a:t> </a:t>
            </a:r>
            <a:r>
              <a:rPr lang="en-US" sz="3000" dirty="0" err="1"/>
              <a:t>sont</a:t>
            </a:r>
            <a:r>
              <a:rPr lang="en-US" sz="3000" dirty="0"/>
              <a:t> </a:t>
            </a:r>
            <a:r>
              <a:rPr lang="en-US" sz="3000" dirty="0" err="1"/>
              <a:t>subdivisées</a:t>
            </a:r>
            <a:r>
              <a:rPr lang="en-US" sz="3000" dirty="0"/>
              <a:t> </a:t>
            </a:r>
            <a:r>
              <a:rPr lang="en-US" sz="3000" dirty="0" err="1"/>
              <a:t>en</a:t>
            </a:r>
            <a:r>
              <a:rPr lang="en-US" sz="3000" dirty="0"/>
              <a:t> deux sous-</a:t>
            </a:r>
            <a:r>
              <a:rPr lang="en-US" sz="3000" dirty="0" err="1"/>
              <a:t>ordre</a:t>
            </a:r>
            <a:r>
              <a:rPr lang="en-US" sz="3000" dirty="0"/>
              <a:t>: </a:t>
            </a:r>
            <a:r>
              <a:rPr lang="en-US" sz="3000" dirty="0" err="1"/>
              <a:t>Yangterochiroptère</a:t>
            </a:r>
            <a:r>
              <a:rPr lang="en-US" sz="3000" dirty="0"/>
              <a:t> et</a:t>
            </a:r>
            <a:r>
              <a:rPr lang="en-US" sz="3000" b="1" dirty="0"/>
              <a:t> </a:t>
            </a:r>
            <a:r>
              <a:rPr lang="en-US" sz="3000" b="1" dirty="0" err="1"/>
              <a:t>Yinpterochiroptère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0123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1BD3-5F62-3747-BBCA-91DD6FC4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Les </a:t>
            </a:r>
            <a:r>
              <a:rPr lang="en-US" sz="3000" dirty="0" err="1"/>
              <a:t>chauves-souris</a:t>
            </a:r>
            <a:r>
              <a:rPr lang="en-US" sz="3000" dirty="0"/>
              <a:t> frugivores </a:t>
            </a:r>
            <a:r>
              <a:rPr lang="en-US" sz="3000" dirty="0" err="1"/>
              <a:t>sont</a:t>
            </a:r>
            <a:r>
              <a:rPr lang="en-US" sz="3000" dirty="0"/>
              <a:t> </a:t>
            </a:r>
            <a:r>
              <a:rPr lang="en-US" sz="3000" dirty="0" err="1"/>
              <a:t>menacées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ED080-314A-6D4F-9C15-656ECA97C4EC}"/>
              </a:ext>
            </a:extLst>
          </p:cNvPr>
          <p:cNvSpPr txBox="1"/>
          <p:nvPr/>
        </p:nvSpPr>
        <p:spPr>
          <a:xfrm>
            <a:off x="3270559" y="3548275"/>
            <a:ext cx="2663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Franklin Gothic Medium"/>
                <a:cs typeface="Franklin Gothic Medium"/>
              </a:rPr>
              <a:t>Pteropus</a:t>
            </a:r>
            <a:r>
              <a:rPr lang="en-US" i="1" dirty="0">
                <a:latin typeface="Franklin Gothic Medium"/>
                <a:cs typeface="Franklin Gothic Medium"/>
              </a:rPr>
              <a:t> </a:t>
            </a:r>
            <a:r>
              <a:rPr lang="en-US" i="1" dirty="0" err="1">
                <a:latin typeface="Franklin Gothic Medium"/>
                <a:cs typeface="Franklin Gothic Medium"/>
              </a:rPr>
              <a:t>rufus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’Madagascan Flying Fox’</a:t>
            </a:r>
          </a:p>
          <a:p>
            <a:pPr algn="ctr"/>
            <a:r>
              <a:rPr lang="en-US" dirty="0">
                <a:solidFill>
                  <a:srgbClr val="FF40FF"/>
                </a:solidFill>
                <a:latin typeface="Franklin Gothic Medium"/>
                <a:cs typeface="Franklin Gothic Medium"/>
              </a:rPr>
              <a:t>IUCN: status ‘Vulnerable’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10048-CBAF-BF44-A3EB-9FBB9D7F5686}"/>
              </a:ext>
            </a:extLst>
          </p:cNvPr>
          <p:cNvSpPr txBox="1"/>
          <p:nvPr/>
        </p:nvSpPr>
        <p:spPr>
          <a:xfrm>
            <a:off x="271404" y="3545622"/>
            <a:ext cx="2854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Franklin Gothic Medium"/>
                <a:cs typeface="Franklin Gothic Medium"/>
              </a:rPr>
              <a:t>Eidolon </a:t>
            </a:r>
            <a:r>
              <a:rPr lang="en-US" i="1" dirty="0" err="1">
                <a:latin typeface="Franklin Gothic Medium"/>
                <a:cs typeface="Franklin Gothic Medium"/>
              </a:rPr>
              <a:t>dupreanum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‘Madagascan Fruit Bat’</a:t>
            </a:r>
          </a:p>
          <a:p>
            <a:pPr algn="ctr"/>
            <a:r>
              <a:rPr lang="en-US" dirty="0">
                <a:solidFill>
                  <a:srgbClr val="FF40FF"/>
                </a:solidFill>
                <a:latin typeface="Franklin Gothic Medium"/>
                <a:cs typeface="Franklin Gothic Medium"/>
              </a:rPr>
              <a:t>IUCN status: ‘Vulnerable’</a:t>
            </a:r>
          </a:p>
          <a:p>
            <a:pPr algn="ctr"/>
            <a:endParaRPr lang="en-US" i="1" dirty="0">
              <a:latin typeface="Franklin Gothic Medium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F004E-1ACD-C34D-8FE7-E5EF1302DA07}"/>
              </a:ext>
            </a:extLst>
          </p:cNvPr>
          <p:cNvSpPr txBox="1"/>
          <p:nvPr/>
        </p:nvSpPr>
        <p:spPr>
          <a:xfrm>
            <a:off x="5665468" y="3582570"/>
            <a:ext cx="3584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Franklin Gothic Medium"/>
                <a:cs typeface="Franklin Gothic Medium"/>
              </a:rPr>
              <a:t>Rousettus </a:t>
            </a:r>
            <a:r>
              <a:rPr lang="en-US" i="1" dirty="0" err="1">
                <a:latin typeface="Franklin Gothic Medium"/>
                <a:cs typeface="Franklin Gothic Medium"/>
              </a:rPr>
              <a:t>madagascariensis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‘Madagascan </a:t>
            </a:r>
            <a:r>
              <a:rPr lang="en-US" dirty="0" err="1">
                <a:latin typeface="Franklin Gothic Medium"/>
                <a:cs typeface="Franklin Gothic Medium"/>
              </a:rPr>
              <a:t>Rousette</a:t>
            </a:r>
            <a:r>
              <a:rPr lang="en-US" dirty="0">
                <a:latin typeface="Franklin Gothic Medium"/>
                <a:cs typeface="Franklin Gothic Medium"/>
              </a:rPr>
              <a:t>’</a:t>
            </a:r>
          </a:p>
          <a:p>
            <a:pPr algn="ctr"/>
            <a:r>
              <a:rPr lang="en-US" dirty="0">
                <a:solidFill>
                  <a:srgbClr val="FF40FF"/>
                </a:solidFill>
                <a:latin typeface="Franklin Gothic Medium"/>
                <a:cs typeface="Franklin Gothic Medium"/>
              </a:rPr>
              <a:t>IUCN status: ‘Near Threatened’</a:t>
            </a:r>
          </a:p>
        </p:txBody>
      </p:sp>
      <p:pic>
        <p:nvPicPr>
          <p:cNvPr id="7" name="Content Placeholder 5" descr="IMGP0340.JPG">
            <a:extLst>
              <a:ext uri="{FF2B5EF4-FFF2-40B4-BE49-F238E27FC236}">
                <a16:creationId xmlns:a16="http://schemas.microsoft.com/office/drawing/2014/main" id="{68F176F3-36DE-A64C-8674-CEB147715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84" r="-10384"/>
          <a:stretch/>
        </p:blipFill>
        <p:spPr>
          <a:xfrm>
            <a:off x="126820" y="1690689"/>
            <a:ext cx="3594086" cy="1976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9150082-AEB8-B443-BEB3-817F95AEE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1" b="100"/>
          <a:stretch/>
        </p:blipFill>
        <p:spPr>
          <a:xfrm>
            <a:off x="5947067" y="1690689"/>
            <a:ext cx="2923352" cy="1911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3CF19AD-E290-434C-A193-002A29B77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92" t="38922" r="24153" b="11419"/>
          <a:stretch/>
        </p:blipFill>
        <p:spPr>
          <a:xfrm>
            <a:off x="3566349" y="1630729"/>
            <a:ext cx="2112015" cy="2036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C7B48A3-C3B6-C449-A221-CEBA7076DE58}"/>
              </a:ext>
            </a:extLst>
          </p:cNvPr>
          <p:cNvSpPr txBox="1">
            <a:spLocks/>
          </p:cNvSpPr>
          <p:nvPr/>
        </p:nvSpPr>
        <p:spPr>
          <a:xfrm>
            <a:off x="454486" y="4716702"/>
            <a:ext cx="83651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Elles</a:t>
            </a:r>
            <a:r>
              <a:rPr lang="en-US" sz="2600" dirty="0"/>
              <a:t> </a:t>
            </a:r>
            <a:r>
              <a:rPr lang="en-US" sz="2600" dirty="0" err="1"/>
              <a:t>sont</a:t>
            </a:r>
            <a:r>
              <a:rPr lang="en-US" sz="2600" dirty="0"/>
              <a:t> </a:t>
            </a:r>
            <a:r>
              <a:rPr lang="en-US" sz="2600" dirty="0" err="1"/>
              <a:t>mangées</a:t>
            </a:r>
            <a:r>
              <a:rPr lang="en-US" sz="2600" dirty="0"/>
              <a:t> </a:t>
            </a:r>
            <a:r>
              <a:rPr lang="en-US" sz="2600" dirty="0" err="1"/>
              <a:t>partout</a:t>
            </a:r>
            <a:r>
              <a:rPr lang="en-US" sz="2600" dirty="0"/>
              <a:t> </a:t>
            </a:r>
            <a:r>
              <a:rPr lang="en-US" sz="2600" dirty="0" err="1"/>
              <a:t>comme</a:t>
            </a:r>
            <a:r>
              <a:rPr lang="en-US" sz="2600" dirty="0"/>
              <a:t> de la </a:t>
            </a:r>
            <a:r>
              <a:rPr lang="en-US" sz="2600" dirty="0" err="1"/>
              <a:t>viande</a:t>
            </a:r>
            <a:r>
              <a:rPr lang="en-US" sz="2600" dirty="0"/>
              <a:t> de </a:t>
            </a:r>
            <a:r>
              <a:rPr lang="en-US" sz="2600" dirty="0" err="1"/>
              <a:t>brousse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L'Union</a:t>
            </a:r>
            <a:r>
              <a:rPr lang="en-US" sz="2600" dirty="0"/>
              <a:t> </a:t>
            </a:r>
            <a:r>
              <a:rPr lang="en-US" sz="2600" dirty="0" err="1"/>
              <a:t>internationale</a:t>
            </a:r>
            <a:r>
              <a:rPr lang="en-US" sz="2600" dirty="0"/>
              <a:t> pour la conservation de la nature (UICN) </a:t>
            </a:r>
            <a:r>
              <a:rPr lang="en-US" sz="2600" dirty="0" err="1"/>
              <a:t>classe</a:t>
            </a:r>
            <a:r>
              <a:rPr lang="en-US" sz="2600" dirty="0"/>
              <a:t> 35% des </a:t>
            </a:r>
            <a:r>
              <a:rPr lang="en-US" sz="2600" dirty="0" err="1"/>
              <a:t>chauves-souris</a:t>
            </a:r>
            <a:r>
              <a:rPr lang="en-US" sz="2600" dirty="0"/>
              <a:t> frugivores </a:t>
            </a:r>
            <a:r>
              <a:rPr lang="en-US" sz="2600" dirty="0" err="1"/>
              <a:t>comme</a:t>
            </a:r>
            <a:r>
              <a:rPr lang="en-US" sz="2600" dirty="0"/>
              <a:t> </a:t>
            </a:r>
            <a:r>
              <a:rPr lang="en-US" sz="2600" b="1" dirty="0" err="1">
                <a:solidFill>
                  <a:srgbClr val="FF40FF"/>
                </a:solidFill>
              </a:rPr>
              <a:t>menacées</a:t>
            </a:r>
            <a:r>
              <a:rPr lang="en-US" sz="2600" dirty="0"/>
              <a:t>, </a:t>
            </a:r>
            <a:r>
              <a:rPr lang="en-US" sz="2600" dirty="0" err="1"/>
              <a:t>près</a:t>
            </a:r>
            <a:r>
              <a:rPr lang="en-US" sz="2600" dirty="0"/>
              <a:t> de trois </a:t>
            </a:r>
            <a:r>
              <a:rPr lang="en-US" sz="2600" dirty="0" err="1"/>
              <a:t>fois</a:t>
            </a:r>
            <a:r>
              <a:rPr lang="en-US" sz="2600" dirty="0"/>
              <a:t> plus (12%) pour </a:t>
            </a:r>
            <a:r>
              <a:rPr lang="en-US" sz="2600" dirty="0" err="1"/>
              <a:t>toutes</a:t>
            </a:r>
            <a:r>
              <a:rPr lang="en-US" sz="2600" dirty="0"/>
              <a:t> les </a:t>
            </a:r>
            <a:r>
              <a:rPr lang="en-US" sz="2600" dirty="0" err="1"/>
              <a:t>autres</a:t>
            </a:r>
            <a:r>
              <a:rPr lang="en-US" sz="2600" dirty="0"/>
              <a:t> </a:t>
            </a:r>
            <a:r>
              <a:rPr lang="en-US" sz="2600" dirty="0" err="1"/>
              <a:t>espèces</a:t>
            </a:r>
            <a:r>
              <a:rPr lang="en-US" sz="2600" dirty="0"/>
              <a:t> de </a:t>
            </a:r>
            <a:r>
              <a:rPr lang="en-US" sz="2600" dirty="0" err="1"/>
              <a:t>chauves-souris</a:t>
            </a:r>
            <a:r>
              <a:rPr lang="en-US" sz="2600" dirty="0"/>
              <a:t> </a:t>
            </a:r>
            <a:r>
              <a:rPr lang="en-US" sz="2600" dirty="0" err="1"/>
              <a:t>combinées</a:t>
            </a:r>
            <a:endParaRPr lang="en-US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A56A2-7FB5-E744-A0BB-82F1F08A7144}"/>
              </a:ext>
            </a:extLst>
          </p:cNvPr>
          <p:cNvSpPr/>
          <p:nvPr/>
        </p:nvSpPr>
        <p:spPr>
          <a:xfrm>
            <a:off x="454486" y="4682407"/>
            <a:ext cx="8168814" cy="1235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2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ED080-314A-6D4F-9C15-656ECA97C4EC}"/>
              </a:ext>
            </a:extLst>
          </p:cNvPr>
          <p:cNvSpPr txBox="1"/>
          <p:nvPr/>
        </p:nvSpPr>
        <p:spPr>
          <a:xfrm>
            <a:off x="3270559" y="3548275"/>
            <a:ext cx="2663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Franklin Gothic Medium"/>
                <a:cs typeface="Franklin Gothic Medium"/>
              </a:rPr>
              <a:t>Pteropus</a:t>
            </a:r>
            <a:r>
              <a:rPr lang="en-US" i="1" dirty="0">
                <a:latin typeface="Franklin Gothic Medium"/>
                <a:cs typeface="Franklin Gothic Medium"/>
              </a:rPr>
              <a:t> </a:t>
            </a:r>
            <a:r>
              <a:rPr lang="en-US" i="1" dirty="0" err="1">
                <a:latin typeface="Franklin Gothic Medium"/>
                <a:cs typeface="Franklin Gothic Medium"/>
              </a:rPr>
              <a:t>rufus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’Madagascan Flying Fox’</a:t>
            </a:r>
          </a:p>
          <a:p>
            <a:pPr algn="ctr"/>
            <a:r>
              <a:rPr lang="en-US" dirty="0">
                <a:solidFill>
                  <a:srgbClr val="FF40FF"/>
                </a:solidFill>
                <a:latin typeface="Franklin Gothic Medium"/>
                <a:cs typeface="Franklin Gothic Medium"/>
              </a:rPr>
              <a:t>IUCN: status ‘Vulnerable’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10048-CBAF-BF44-A3EB-9FBB9D7F5686}"/>
              </a:ext>
            </a:extLst>
          </p:cNvPr>
          <p:cNvSpPr txBox="1"/>
          <p:nvPr/>
        </p:nvSpPr>
        <p:spPr>
          <a:xfrm>
            <a:off x="271404" y="3545622"/>
            <a:ext cx="2854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Franklin Gothic Medium"/>
                <a:cs typeface="Franklin Gothic Medium"/>
              </a:rPr>
              <a:t>Eidolon </a:t>
            </a:r>
            <a:r>
              <a:rPr lang="en-US" i="1" dirty="0" err="1">
                <a:latin typeface="Franklin Gothic Medium"/>
                <a:cs typeface="Franklin Gothic Medium"/>
              </a:rPr>
              <a:t>dupreanum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‘Madagascan Fruit Bat’</a:t>
            </a:r>
          </a:p>
          <a:p>
            <a:pPr algn="ctr"/>
            <a:r>
              <a:rPr lang="en-US" dirty="0">
                <a:solidFill>
                  <a:srgbClr val="FF40FF"/>
                </a:solidFill>
                <a:latin typeface="Franklin Gothic Medium"/>
                <a:cs typeface="Franklin Gothic Medium"/>
              </a:rPr>
              <a:t>IUCN status: ‘Vulnerable’</a:t>
            </a:r>
          </a:p>
          <a:p>
            <a:pPr algn="ctr"/>
            <a:endParaRPr lang="en-US" i="1" dirty="0">
              <a:latin typeface="Franklin Gothic Medium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F004E-1ACD-C34D-8FE7-E5EF1302DA07}"/>
              </a:ext>
            </a:extLst>
          </p:cNvPr>
          <p:cNvSpPr txBox="1"/>
          <p:nvPr/>
        </p:nvSpPr>
        <p:spPr>
          <a:xfrm>
            <a:off x="5665468" y="3582570"/>
            <a:ext cx="3584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Franklin Gothic Medium"/>
                <a:cs typeface="Franklin Gothic Medium"/>
              </a:rPr>
              <a:t>Rousettus </a:t>
            </a:r>
            <a:r>
              <a:rPr lang="en-US" i="1" dirty="0" err="1">
                <a:latin typeface="Franklin Gothic Medium"/>
                <a:cs typeface="Franklin Gothic Medium"/>
              </a:rPr>
              <a:t>madagascariensis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‘Madagascan </a:t>
            </a:r>
            <a:r>
              <a:rPr lang="en-US" dirty="0" err="1">
                <a:latin typeface="Franklin Gothic Medium"/>
                <a:cs typeface="Franklin Gothic Medium"/>
              </a:rPr>
              <a:t>Rousette</a:t>
            </a:r>
            <a:r>
              <a:rPr lang="en-US" dirty="0">
                <a:latin typeface="Franklin Gothic Medium"/>
                <a:cs typeface="Franklin Gothic Medium"/>
              </a:rPr>
              <a:t>’</a:t>
            </a:r>
          </a:p>
          <a:p>
            <a:pPr algn="ctr"/>
            <a:r>
              <a:rPr lang="en-US" dirty="0">
                <a:solidFill>
                  <a:srgbClr val="FF40FF"/>
                </a:solidFill>
                <a:latin typeface="Franklin Gothic Medium"/>
                <a:cs typeface="Franklin Gothic Medium"/>
              </a:rPr>
              <a:t>IUCN status: ‘Near Threatened’</a:t>
            </a:r>
          </a:p>
        </p:txBody>
      </p:sp>
      <p:pic>
        <p:nvPicPr>
          <p:cNvPr id="7" name="Content Placeholder 5" descr="IMGP0340.JPG">
            <a:extLst>
              <a:ext uri="{FF2B5EF4-FFF2-40B4-BE49-F238E27FC236}">
                <a16:creationId xmlns:a16="http://schemas.microsoft.com/office/drawing/2014/main" id="{68F176F3-36DE-A64C-8674-CEB147715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84" r="-10384"/>
          <a:stretch/>
        </p:blipFill>
        <p:spPr>
          <a:xfrm>
            <a:off x="126820" y="1690689"/>
            <a:ext cx="3594086" cy="1976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9150082-AEB8-B443-BEB3-817F95AEE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1" b="100"/>
          <a:stretch/>
        </p:blipFill>
        <p:spPr>
          <a:xfrm>
            <a:off x="5947067" y="1690689"/>
            <a:ext cx="2923352" cy="1911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3CF19AD-E290-434C-A193-002A29B77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92" t="38922" r="24153" b="11419"/>
          <a:stretch/>
        </p:blipFill>
        <p:spPr>
          <a:xfrm>
            <a:off x="3566349" y="1630729"/>
            <a:ext cx="2112015" cy="2036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C7B48A3-C3B6-C449-A221-CEBA7076DE58}"/>
              </a:ext>
            </a:extLst>
          </p:cNvPr>
          <p:cNvSpPr txBox="1">
            <a:spLocks/>
          </p:cNvSpPr>
          <p:nvPr/>
        </p:nvSpPr>
        <p:spPr>
          <a:xfrm>
            <a:off x="454486" y="4716702"/>
            <a:ext cx="83651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Elles</a:t>
            </a:r>
            <a:r>
              <a:rPr lang="en-US" sz="2600" dirty="0"/>
              <a:t> </a:t>
            </a:r>
            <a:r>
              <a:rPr lang="en-US" sz="2600" dirty="0" err="1"/>
              <a:t>sont</a:t>
            </a:r>
            <a:r>
              <a:rPr lang="en-US" sz="2600" dirty="0"/>
              <a:t> </a:t>
            </a:r>
            <a:r>
              <a:rPr lang="en-US" sz="2600" dirty="0" err="1"/>
              <a:t>mangées</a:t>
            </a:r>
            <a:r>
              <a:rPr lang="en-US" sz="2600" dirty="0"/>
              <a:t> </a:t>
            </a:r>
            <a:r>
              <a:rPr lang="en-US" sz="2600" dirty="0" err="1"/>
              <a:t>partout</a:t>
            </a:r>
            <a:r>
              <a:rPr lang="en-US" sz="2600" dirty="0"/>
              <a:t> </a:t>
            </a:r>
            <a:r>
              <a:rPr lang="en-US" sz="2600" dirty="0" err="1"/>
              <a:t>à</a:t>
            </a:r>
            <a:r>
              <a:rPr lang="en-US" sz="2600" dirty="0"/>
              <a:t> Madagascar </a:t>
            </a:r>
            <a:r>
              <a:rPr lang="en-US" sz="2600" dirty="0" err="1"/>
              <a:t>comme</a:t>
            </a:r>
            <a:r>
              <a:rPr lang="en-US" sz="2600" dirty="0"/>
              <a:t> de la </a:t>
            </a:r>
            <a:r>
              <a:rPr lang="en-US" sz="2600" dirty="0" err="1"/>
              <a:t>viande</a:t>
            </a:r>
            <a:r>
              <a:rPr lang="en-US" sz="2600" dirty="0"/>
              <a:t> de </a:t>
            </a:r>
            <a:r>
              <a:rPr lang="en-US" sz="2600" dirty="0" err="1"/>
              <a:t>brousse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L'Union</a:t>
            </a:r>
            <a:r>
              <a:rPr lang="en-US" sz="2600" dirty="0"/>
              <a:t> </a:t>
            </a:r>
            <a:r>
              <a:rPr lang="en-US" sz="2600" dirty="0" err="1"/>
              <a:t>internationale</a:t>
            </a:r>
            <a:r>
              <a:rPr lang="en-US" sz="2600" dirty="0"/>
              <a:t> pour la conservation de la nature (UICN) </a:t>
            </a:r>
            <a:r>
              <a:rPr lang="en-US" sz="2600" dirty="0" err="1"/>
              <a:t>classe</a:t>
            </a:r>
            <a:r>
              <a:rPr lang="en-US" sz="2600" dirty="0"/>
              <a:t> 35% des </a:t>
            </a:r>
            <a:r>
              <a:rPr lang="en-US" sz="2600" dirty="0" err="1"/>
              <a:t>chauves-souris</a:t>
            </a:r>
            <a:r>
              <a:rPr lang="en-US" sz="2600" dirty="0"/>
              <a:t> frugivores </a:t>
            </a:r>
            <a:r>
              <a:rPr lang="en-US" sz="2600" dirty="0" err="1"/>
              <a:t>comme</a:t>
            </a:r>
            <a:r>
              <a:rPr lang="en-US" sz="2600" dirty="0"/>
              <a:t> </a:t>
            </a:r>
            <a:r>
              <a:rPr lang="en-US" sz="2600" b="1" dirty="0" err="1">
                <a:solidFill>
                  <a:srgbClr val="FF40FF"/>
                </a:solidFill>
              </a:rPr>
              <a:t>menacées</a:t>
            </a:r>
            <a:r>
              <a:rPr lang="en-US" sz="2600" dirty="0"/>
              <a:t>, </a:t>
            </a:r>
            <a:r>
              <a:rPr lang="en-US" sz="2600" dirty="0" err="1"/>
              <a:t>près</a:t>
            </a:r>
            <a:r>
              <a:rPr lang="en-US" sz="2600" dirty="0"/>
              <a:t> de trois </a:t>
            </a:r>
            <a:r>
              <a:rPr lang="en-US" sz="2600" dirty="0" err="1"/>
              <a:t>fois</a:t>
            </a:r>
            <a:r>
              <a:rPr lang="en-US" sz="2600" dirty="0"/>
              <a:t> plus (12%) pour </a:t>
            </a:r>
            <a:r>
              <a:rPr lang="en-US" sz="2600" dirty="0" err="1"/>
              <a:t>toutes</a:t>
            </a:r>
            <a:r>
              <a:rPr lang="en-US" sz="2600" dirty="0"/>
              <a:t> les </a:t>
            </a:r>
            <a:r>
              <a:rPr lang="en-US" sz="2600" dirty="0" err="1"/>
              <a:t>autres</a:t>
            </a:r>
            <a:r>
              <a:rPr lang="en-US" sz="2600" dirty="0"/>
              <a:t> </a:t>
            </a:r>
            <a:r>
              <a:rPr lang="en-US" sz="2600" dirty="0" err="1"/>
              <a:t>espèces</a:t>
            </a:r>
            <a:r>
              <a:rPr lang="en-US" sz="2600" dirty="0"/>
              <a:t> de </a:t>
            </a:r>
            <a:r>
              <a:rPr lang="en-US" sz="2600" dirty="0" err="1"/>
              <a:t>chauves-souris</a:t>
            </a:r>
            <a:r>
              <a:rPr lang="en-US" sz="2600" dirty="0"/>
              <a:t> </a:t>
            </a:r>
            <a:r>
              <a:rPr lang="en-US" sz="2600" dirty="0" err="1"/>
              <a:t>combinées</a:t>
            </a:r>
            <a:endParaRPr lang="en-US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2E88C-A97A-134F-9342-02827796B478}"/>
              </a:ext>
            </a:extLst>
          </p:cNvPr>
          <p:cNvSpPr/>
          <p:nvPr/>
        </p:nvSpPr>
        <p:spPr>
          <a:xfrm>
            <a:off x="454486" y="5201819"/>
            <a:ext cx="8168814" cy="716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1909DFC-34E4-3E4C-B4CB-AFB8759E3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Les </a:t>
            </a:r>
            <a:r>
              <a:rPr lang="en-US" sz="3000" dirty="0" err="1"/>
              <a:t>chauves-souris</a:t>
            </a:r>
            <a:r>
              <a:rPr lang="en-US" sz="3000" dirty="0"/>
              <a:t> frugivores </a:t>
            </a:r>
            <a:r>
              <a:rPr lang="en-US" sz="3000" dirty="0" err="1"/>
              <a:t>sont</a:t>
            </a:r>
            <a:r>
              <a:rPr lang="en-US" sz="3000" dirty="0"/>
              <a:t> </a:t>
            </a:r>
            <a:r>
              <a:rPr lang="en-US" sz="3000" dirty="0" err="1"/>
              <a:t>menacées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206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0ED080-314A-6D4F-9C15-656ECA97C4EC}"/>
              </a:ext>
            </a:extLst>
          </p:cNvPr>
          <p:cNvSpPr txBox="1"/>
          <p:nvPr/>
        </p:nvSpPr>
        <p:spPr>
          <a:xfrm>
            <a:off x="3270559" y="3548275"/>
            <a:ext cx="2663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atin typeface="Franklin Gothic Medium"/>
                <a:cs typeface="Franklin Gothic Medium"/>
              </a:rPr>
              <a:t>Pteropus</a:t>
            </a:r>
            <a:r>
              <a:rPr lang="en-US" i="1" dirty="0">
                <a:latin typeface="Franklin Gothic Medium"/>
                <a:cs typeface="Franklin Gothic Medium"/>
              </a:rPr>
              <a:t> </a:t>
            </a:r>
            <a:r>
              <a:rPr lang="en-US" i="1" dirty="0" err="1">
                <a:latin typeface="Franklin Gothic Medium"/>
                <a:cs typeface="Franklin Gothic Medium"/>
              </a:rPr>
              <a:t>rufus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’Madagascan Flying Fox’</a:t>
            </a:r>
          </a:p>
          <a:p>
            <a:pPr algn="ctr"/>
            <a:r>
              <a:rPr lang="en-US" dirty="0">
                <a:solidFill>
                  <a:srgbClr val="FF40FF"/>
                </a:solidFill>
                <a:latin typeface="Franklin Gothic Medium"/>
                <a:cs typeface="Franklin Gothic Medium"/>
              </a:rPr>
              <a:t>IUCN: status ‘Vulnerable’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10048-CBAF-BF44-A3EB-9FBB9D7F5686}"/>
              </a:ext>
            </a:extLst>
          </p:cNvPr>
          <p:cNvSpPr txBox="1"/>
          <p:nvPr/>
        </p:nvSpPr>
        <p:spPr>
          <a:xfrm>
            <a:off x="271404" y="3545622"/>
            <a:ext cx="2854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Franklin Gothic Medium"/>
                <a:cs typeface="Franklin Gothic Medium"/>
              </a:rPr>
              <a:t>Eidolon </a:t>
            </a:r>
            <a:r>
              <a:rPr lang="en-US" i="1" dirty="0" err="1">
                <a:latin typeface="Franklin Gothic Medium"/>
                <a:cs typeface="Franklin Gothic Medium"/>
              </a:rPr>
              <a:t>dupreanum</a:t>
            </a:r>
            <a:r>
              <a:rPr lang="en-US" dirty="0"/>
              <a:t> </a:t>
            </a: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‘Madagascan Fruit Bat’</a:t>
            </a:r>
          </a:p>
          <a:p>
            <a:pPr algn="ctr"/>
            <a:r>
              <a:rPr lang="en-US" dirty="0">
                <a:solidFill>
                  <a:srgbClr val="FF40FF"/>
                </a:solidFill>
                <a:latin typeface="Franklin Gothic Medium"/>
                <a:cs typeface="Franklin Gothic Medium"/>
              </a:rPr>
              <a:t>IUCN status: ‘Vulnerable’</a:t>
            </a:r>
          </a:p>
          <a:p>
            <a:pPr algn="ctr"/>
            <a:endParaRPr lang="en-US" i="1" dirty="0">
              <a:latin typeface="Franklin Gothic Medium"/>
              <a:cs typeface="Franklin Gothic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2F004E-1ACD-C34D-8FE7-E5EF1302DA07}"/>
              </a:ext>
            </a:extLst>
          </p:cNvPr>
          <p:cNvSpPr txBox="1"/>
          <p:nvPr/>
        </p:nvSpPr>
        <p:spPr>
          <a:xfrm>
            <a:off x="5665468" y="3582570"/>
            <a:ext cx="3584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Franklin Gothic Medium"/>
                <a:cs typeface="Franklin Gothic Medium"/>
              </a:rPr>
              <a:t>Rousettus </a:t>
            </a:r>
            <a:r>
              <a:rPr lang="en-US" i="1" dirty="0" err="1">
                <a:latin typeface="Franklin Gothic Medium"/>
                <a:cs typeface="Franklin Gothic Medium"/>
              </a:rPr>
              <a:t>madagascariensis</a:t>
            </a:r>
            <a:endParaRPr lang="en-US" i="1" dirty="0">
              <a:latin typeface="Franklin Gothic Medium"/>
              <a:cs typeface="Franklin Gothic Medium"/>
            </a:endParaRPr>
          </a:p>
          <a:p>
            <a:pPr algn="ctr"/>
            <a:r>
              <a:rPr lang="en-US" dirty="0">
                <a:latin typeface="Franklin Gothic Medium"/>
                <a:cs typeface="Franklin Gothic Medium"/>
              </a:rPr>
              <a:t>‘Madagascan </a:t>
            </a:r>
            <a:r>
              <a:rPr lang="en-US" dirty="0" err="1">
                <a:latin typeface="Franklin Gothic Medium"/>
                <a:cs typeface="Franklin Gothic Medium"/>
              </a:rPr>
              <a:t>Rousette</a:t>
            </a:r>
            <a:r>
              <a:rPr lang="en-US" dirty="0">
                <a:latin typeface="Franklin Gothic Medium"/>
                <a:cs typeface="Franklin Gothic Medium"/>
              </a:rPr>
              <a:t>’</a:t>
            </a:r>
          </a:p>
          <a:p>
            <a:pPr algn="ctr"/>
            <a:r>
              <a:rPr lang="en-US" dirty="0">
                <a:solidFill>
                  <a:srgbClr val="FF40FF"/>
                </a:solidFill>
                <a:latin typeface="Franklin Gothic Medium"/>
                <a:cs typeface="Franklin Gothic Medium"/>
              </a:rPr>
              <a:t>IUCN status: ‘Near Threatened’</a:t>
            </a:r>
          </a:p>
        </p:txBody>
      </p:sp>
      <p:pic>
        <p:nvPicPr>
          <p:cNvPr id="7" name="Content Placeholder 5" descr="IMGP0340.JPG">
            <a:extLst>
              <a:ext uri="{FF2B5EF4-FFF2-40B4-BE49-F238E27FC236}">
                <a16:creationId xmlns:a16="http://schemas.microsoft.com/office/drawing/2014/main" id="{68F176F3-36DE-A64C-8674-CEB147715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84" r="-10384"/>
          <a:stretch/>
        </p:blipFill>
        <p:spPr>
          <a:xfrm>
            <a:off x="126820" y="1690689"/>
            <a:ext cx="3594086" cy="1976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9150082-AEB8-B443-BEB3-817F95AEE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41" b="100"/>
          <a:stretch/>
        </p:blipFill>
        <p:spPr>
          <a:xfrm>
            <a:off x="5947067" y="1690689"/>
            <a:ext cx="2923352" cy="19116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3CF19AD-E290-434C-A193-002A29B77E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92" t="38922" r="24153" b="11419"/>
          <a:stretch/>
        </p:blipFill>
        <p:spPr>
          <a:xfrm>
            <a:off x="3566349" y="1630729"/>
            <a:ext cx="2112015" cy="2036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C7B48A3-C3B6-C449-A221-CEBA7076DE58}"/>
              </a:ext>
            </a:extLst>
          </p:cNvPr>
          <p:cNvSpPr txBox="1">
            <a:spLocks/>
          </p:cNvSpPr>
          <p:nvPr/>
        </p:nvSpPr>
        <p:spPr>
          <a:xfrm>
            <a:off x="454486" y="4716702"/>
            <a:ext cx="83651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Elles</a:t>
            </a:r>
            <a:r>
              <a:rPr lang="en-US" sz="2600" dirty="0"/>
              <a:t> </a:t>
            </a:r>
            <a:r>
              <a:rPr lang="en-US" sz="2600" dirty="0" err="1"/>
              <a:t>sont</a:t>
            </a:r>
            <a:r>
              <a:rPr lang="en-US" sz="2600" dirty="0"/>
              <a:t> </a:t>
            </a:r>
            <a:r>
              <a:rPr lang="en-US" sz="2600" dirty="0" err="1"/>
              <a:t>mangées</a:t>
            </a:r>
            <a:r>
              <a:rPr lang="en-US" sz="2600" dirty="0"/>
              <a:t> </a:t>
            </a:r>
            <a:r>
              <a:rPr lang="en-US" sz="2600" dirty="0" err="1"/>
              <a:t>partout</a:t>
            </a:r>
            <a:r>
              <a:rPr lang="en-US" sz="2600" dirty="0"/>
              <a:t> </a:t>
            </a:r>
            <a:r>
              <a:rPr lang="en-US" sz="2600" dirty="0" err="1"/>
              <a:t>à</a:t>
            </a:r>
            <a:r>
              <a:rPr lang="en-US" sz="2600" dirty="0"/>
              <a:t> Madagascar </a:t>
            </a:r>
            <a:r>
              <a:rPr lang="en-US" sz="2600" dirty="0" err="1"/>
              <a:t>comme</a:t>
            </a:r>
            <a:r>
              <a:rPr lang="en-US" sz="2600" dirty="0"/>
              <a:t> de la </a:t>
            </a:r>
            <a:r>
              <a:rPr lang="en-US" sz="2600" dirty="0" err="1"/>
              <a:t>viande</a:t>
            </a:r>
            <a:r>
              <a:rPr lang="en-US" sz="2600" dirty="0"/>
              <a:t> de </a:t>
            </a:r>
            <a:r>
              <a:rPr lang="en-US" sz="2600" dirty="0" err="1"/>
              <a:t>brousse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L'Union</a:t>
            </a:r>
            <a:r>
              <a:rPr lang="en-US" sz="2600" dirty="0"/>
              <a:t> </a:t>
            </a:r>
            <a:r>
              <a:rPr lang="en-US" sz="2600" dirty="0" err="1"/>
              <a:t>internationale</a:t>
            </a:r>
            <a:r>
              <a:rPr lang="en-US" sz="2600" dirty="0"/>
              <a:t> pour la conservation de la nature (UICN) </a:t>
            </a:r>
            <a:r>
              <a:rPr lang="en-US" sz="2600" dirty="0" err="1"/>
              <a:t>classe</a:t>
            </a:r>
            <a:r>
              <a:rPr lang="en-US" sz="2600" dirty="0"/>
              <a:t> 35% des </a:t>
            </a:r>
            <a:r>
              <a:rPr lang="en-US" sz="2600" dirty="0" err="1"/>
              <a:t>chauves-souris</a:t>
            </a:r>
            <a:r>
              <a:rPr lang="en-US" sz="2600" dirty="0"/>
              <a:t> frugivores </a:t>
            </a:r>
            <a:r>
              <a:rPr lang="en-US" sz="2600" dirty="0" err="1"/>
              <a:t>comme</a:t>
            </a:r>
            <a:r>
              <a:rPr lang="en-US" sz="2600" dirty="0"/>
              <a:t> </a:t>
            </a:r>
            <a:r>
              <a:rPr lang="en-US" sz="2600" b="1" dirty="0" err="1">
                <a:solidFill>
                  <a:srgbClr val="FF40FF"/>
                </a:solidFill>
              </a:rPr>
              <a:t>menacées</a:t>
            </a:r>
            <a:r>
              <a:rPr lang="en-US" sz="2600" dirty="0"/>
              <a:t>, </a:t>
            </a:r>
            <a:r>
              <a:rPr lang="en-US" sz="2600" dirty="0" err="1"/>
              <a:t>près</a:t>
            </a:r>
            <a:r>
              <a:rPr lang="en-US" sz="2600" dirty="0"/>
              <a:t> de trois </a:t>
            </a:r>
            <a:r>
              <a:rPr lang="en-US" sz="2600" dirty="0" err="1"/>
              <a:t>fois</a:t>
            </a:r>
            <a:r>
              <a:rPr lang="en-US" sz="2600" dirty="0"/>
              <a:t> plus (12%) pour </a:t>
            </a:r>
            <a:r>
              <a:rPr lang="en-US" sz="2600" dirty="0" err="1"/>
              <a:t>toutes</a:t>
            </a:r>
            <a:r>
              <a:rPr lang="en-US" sz="2600" dirty="0"/>
              <a:t> les </a:t>
            </a:r>
            <a:r>
              <a:rPr lang="en-US" sz="2600" dirty="0" err="1"/>
              <a:t>autres</a:t>
            </a:r>
            <a:r>
              <a:rPr lang="en-US" sz="2600" dirty="0"/>
              <a:t> </a:t>
            </a:r>
            <a:r>
              <a:rPr lang="en-US" sz="2600" dirty="0" err="1"/>
              <a:t>espèces</a:t>
            </a:r>
            <a:r>
              <a:rPr lang="en-US" sz="2600" dirty="0"/>
              <a:t> de </a:t>
            </a:r>
            <a:r>
              <a:rPr lang="en-US" sz="2600" dirty="0" err="1"/>
              <a:t>chauves-souris</a:t>
            </a:r>
            <a:r>
              <a:rPr lang="en-US" sz="2600" dirty="0"/>
              <a:t> </a:t>
            </a:r>
            <a:r>
              <a:rPr lang="en-US" sz="2600" dirty="0" err="1"/>
              <a:t>combinées</a:t>
            </a:r>
            <a:endParaRPr lang="en-US" sz="2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5F7156C-1EE2-A24B-A01A-4874BC6E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Les </a:t>
            </a:r>
            <a:r>
              <a:rPr lang="en-US" sz="3000" dirty="0" err="1"/>
              <a:t>chauves-souris</a:t>
            </a:r>
            <a:r>
              <a:rPr lang="en-US" sz="3000" dirty="0"/>
              <a:t> frugivores </a:t>
            </a:r>
            <a:r>
              <a:rPr lang="en-US" sz="3000" dirty="0" err="1"/>
              <a:t>sont</a:t>
            </a:r>
            <a:r>
              <a:rPr lang="en-US" sz="3000" dirty="0"/>
              <a:t> </a:t>
            </a:r>
            <a:r>
              <a:rPr lang="en-US" sz="3000" dirty="0" err="1"/>
              <a:t>menacées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9823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422957-BF55-494D-A8B9-CF5D99A34A0C}"/>
              </a:ext>
            </a:extLst>
          </p:cNvPr>
          <p:cNvSpPr/>
          <p:nvPr/>
        </p:nvSpPr>
        <p:spPr>
          <a:xfrm>
            <a:off x="0" y="0"/>
            <a:ext cx="90297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i="1" dirty="0"/>
          </a:p>
          <a:p>
            <a:pPr algn="ctr"/>
            <a:r>
              <a:rPr lang="en-US" sz="2800" dirty="0"/>
              <a:t>Nous </a:t>
            </a:r>
            <a:r>
              <a:rPr lang="en-US" sz="2800" dirty="0" err="1"/>
              <a:t>pouvons</a:t>
            </a:r>
            <a:r>
              <a:rPr lang="en-US" sz="2800" dirty="0"/>
              <a:t> utilizer </a:t>
            </a:r>
            <a:r>
              <a:rPr lang="en-US" sz="2800" b="1" dirty="0">
                <a:solidFill>
                  <a:srgbClr val="FF40FF"/>
                </a:solidFill>
              </a:rPr>
              <a:t>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statistiques</a:t>
            </a:r>
            <a:r>
              <a:rPr lang="en-US" sz="2800" dirty="0"/>
              <a:t> pour </a:t>
            </a:r>
            <a:r>
              <a:rPr lang="en-US" sz="2800" dirty="0" err="1"/>
              <a:t>comprendre</a:t>
            </a:r>
            <a:r>
              <a:rPr lang="en-US" sz="2800" dirty="0"/>
              <a:t> les motifs </a:t>
            </a:r>
            <a:r>
              <a:rPr lang="en-US" sz="2800" dirty="0" err="1"/>
              <a:t>longitudinaux</a:t>
            </a:r>
            <a:r>
              <a:rPr lang="en-US" sz="2800" dirty="0"/>
              <a:t> des populations des </a:t>
            </a:r>
            <a:r>
              <a:rPr lang="en-US" sz="2800" dirty="0" err="1"/>
              <a:t>chauves-souris</a:t>
            </a:r>
            <a:r>
              <a:rPr lang="en-US" sz="2800" dirty="0"/>
              <a:t> </a:t>
            </a:r>
            <a:r>
              <a:rPr lang="en-US" sz="2800" dirty="0" err="1"/>
              <a:t>à</a:t>
            </a:r>
            <a:r>
              <a:rPr lang="en-US" sz="2800" dirty="0"/>
              <a:t> Madagascar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DDC9C-22DF-9A43-B474-A47B2DEDADCD}"/>
              </a:ext>
            </a:extLst>
          </p:cNvPr>
          <p:cNvSpPr txBox="1"/>
          <p:nvPr/>
        </p:nvSpPr>
        <p:spPr>
          <a:xfrm>
            <a:off x="5517161" y="6550223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Brook et al. 2019  </a:t>
            </a:r>
            <a:r>
              <a:rPr lang="en-US" sz="1400" i="1" dirty="0"/>
              <a:t>Biological Conservation</a:t>
            </a:r>
            <a:endParaRPr lang="en-US" sz="1400" dirty="0">
              <a:latin typeface="Franklin Gothic Medium"/>
              <a:cs typeface="Franklin Gothic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249D9-F463-1E4D-89BD-68471666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5" y="1825486"/>
            <a:ext cx="7473950" cy="40766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DB106D-5905-AC45-8FE0-C9F2DFE2523D}"/>
              </a:ext>
            </a:extLst>
          </p:cNvPr>
          <p:cNvSpPr/>
          <p:nvPr/>
        </p:nvSpPr>
        <p:spPr>
          <a:xfrm>
            <a:off x="1692275" y="5536176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000" dirty="0"/>
          </a:p>
          <a:p>
            <a:pPr algn="ctr"/>
            <a:endParaRPr lang="en-US" sz="20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64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422957-BF55-494D-A8B9-CF5D99A34A0C}"/>
              </a:ext>
            </a:extLst>
          </p:cNvPr>
          <p:cNvSpPr/>
          <p:nvPr/>
        </p:nvSpPr>
        <p:spPr>
          <a:xfrm>
            <a:off x="0" y="0"/>
            <a:ext cx="90297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i="1" dirty="0"/>
          </a:p>
          <a:p>
            <a:pPr algn="ctr"/>
            <a:r>
              <a:rPr lang="en-US" sz="2800" dirty="0"/>
              <a:t>Nous </a:t>
            </a:r>
            <a:r>
              <a:rPr lang="en-US" sz="2800" dirty="0" err="1"/>
              <a:t>pouvons</a:t>
            </a:r>
            <a:r>
              <a:rPr lang="en-US" sz="2800" dirty="0"/>
              <a:t> utilizer </a:t>
            </a:r>
            <a:r>
              <a:rPr lang="en-US" sz="2800" b="1" dirty="0">
                <a:solidFill>
                  <a:srgbClr val="FF40FF"/>
                </a:solidFill>
              </a:rPr>
              <a:t>les </a:t>
            </a:r>
            <a:r>
              <a:rPr lang="en-US" sz="2800" b="1" dirty="0" err="1">
                <a:solidFill>
                  <a:srgbClr val="FF40FF"/>
                </a:solidFill>
              </a:rPr>
              <a:t>modèles</a:t>
            </a:r>
            <a:r>
              <a:rPr lang="en-US" sz="2800" b="1" dirty="0">
                <a:solidFill>
                  <a:srgbClr val="FF40FF"/>
                </a:solidFill>
              </a:rPr>
              <a:t> </a:t>
            </a:r>
            <a:r>
              <a:rPr lang="en-US" sz="2800" b="1" dirty="0" err="1">
                <a:solidFill>
                  <a:srgbClr val="FF40FF"/>
                </a:solidFill>
              </a:rPr>
              <a:t>statistiques</a:t>
            </a:r>
            <a:r>
              <a:rPr lang="en-US" sz="2800" dirty="0"/>
              <a:t> pour </a:t>
            </a:r>
            <a:r>
              <a:rPr lang="en-US" sz="2800" dirty="0" err="1"/>
              <a:t>comprendre</a:t>
            </a:r>
            <a:r>
              <a:rPr lang="en-US" sz="2800" dirty="0"/>
              <a:t> les motifs </a:t>
            </a:r>
            <a:r>
              <a:rPr lang="en-US" sz="2800" dirty="0" err="1"/>
              <a:t>longitudinaux</a:t>
            </a:r>
            <a:r>
              <a:rPr lang="en-US" sz="2800" dirty="0"/>
              <a:t> des populations des </a:t>
            </a:r>
            <a:r>
              <a:rPr lang="en-US" sz="2800" dirty="0" err="1"/>
              <a:t>chauves-souris</a:t>
            </a:r>
            <a:r>
              <a:rPr lang="en-US" sz="2800" dirty="0"/>
              <a:t> </a:t>
            </a:r>
            <a:r>
              <a:rPr lang="en-US" sz="2800" dirty="0" err="1"/>
              <a:t>à</a:t>
            </a:r>
            <a:r>
              <a:rPr lang="en-US" sz="2800" dirty="0"/>
              <a:t> Madagascar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DDC9C-22DF-9A43-B474-A47B2DEDADCD}"/>
              </a:ext>
            </a:extLst>
          </p:cNvPr>
          <p:cNvSpPr txBox="1"/>
          <p:nvPr/>
        </p:nvSpPr>
        <p:spPr>
          <a:xfrm>
            <a:off x="5517161" y="6550223"/>
            <a:ext cx="362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Brook et al. 2019  </a:t>
            </a:r>
            <a:r>
              <a:rPr lang="en-US" sz="1400" i="1" dirty="0"/>
              <a:t>Biological Conservation</a:t>
            </a:r>
            <a:endParaRPr lang="en-US" sz="1400" dirty="0">
              <a:latin typeface="Franklin Gothic Medium"/>
              <a:cs typeface="Franklin Gothic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249D9-F463-1E4D-89BD-68471666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75" y="1825486"/>
            <a:ext cx="7473950" cy="40766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DB106D-5905-AC45-8FE0-C9F2DFE2523D}"/>
              </a:ext>
            </a:extLst>
          </p:cNvPr>
          <p:cNvSpPr/>
          <p:nvPr/>
        </p:nvSpPr>
        <p:spPr>
          <a:xfrm>
            <a:off x="1692275" y="5536176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000" dirty="0"/>
          </a:p>
          <a:p>
            <a:pPr algn="ctr"/>
            <a:endParaRPr lang="en-US" sz="2000" b="1" dirty="0">
              <a:solidFill>
                <a:srgbClr val="FF40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457438-A1B7-4547-ADBE-5E821D8FDAC7}"/>
              </a:ext>
            </a:extLst>
          </p:cNvPr>
          <p:cNvSpPr/>
          <p:nvPr/>
        </p:nvSpPr>
        <p:spPr>
          <a:xfrm>
            <a:off x="1908175" y="5952985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Les populations locales de </a:t>
            </a:r>
            <a:r>
              <a:rPr lang="en-US" sz="2000" dirty="0" err="1"/>
              <a:t>chauves-souris</a:t>
            </a:r>
            <a:r>
              <a:rPr lang="en-US" sz="2000" dirty="0"/>
              <a:t> frugivores </a:t>
            </a:r>
            <a:r>
              <a:rPr lang="en-US" sz="2000" dirty="0" err="1"/>
              <a:t>semblent</a:t>
            </a:r>
            <a:r>
              <a:rPr lang="en-US" sz="2000" dirty="0"/>
              <a:t> d’être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déclin</a:t>
            </a:r>
            <a:r>
              <a:rPr lang="en-US" sz="2000" dirty="0"/>
              <a:t>.</a:t>
            </a:r>
            <a:endParaRPr lang="en-US" sz="20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1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2241</TotalTime>
  <Words>2356</Words>
  <Application>Microsoft Macintosh PowerPoint</Application>
  <PresentationFormat>On-screen Show (4:3)</PresentationFormat>
  <Paragraphs>289</Paragraphs>
  <Slides>36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Franklin Gothic Medium</vt:lpstr>
      <vt:lpstr>Office Theme</vt:lpstr>
      <vt:lpstr>Equation</vt:lpstr>
      <vt:lpstr>Les trajectoires des populations et la persistance des pathogènes:  la biologie de la conservation et  l'écologie des maladies à Madagascar </vt:lpstr>
      <vt:lpstr>Les chauves-souris constituent l'ordre: chiroptères</vt:lpstr>
      <vt:lpstr>Elles sont subdivisées en deux sous-ordres: Yangterochiroptère</vt:lpstr>
      <vt:lpstr>Elles sont subdivisées en deux sous-ordre: Yangterochiroptère et Yinpterochiroptère</vt:lpstr>
      <vt:lpstr>Les chauves-souris frugivores sont menacées</vt:lpstr>
      <vt:lpstr>Les chauves-souris frugivores sont menacées</vt:lpstr>
      <vt:lpstr>Les chauves-souris frugivores sont menacées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 nous pouvons utiliser des matrices simples de Leslie / Lefkovitch pour déduire les taux de survie annuelle des juvéniles, en supposant des fécondités stables:</vt:lpstr>
      <vt:lpstr>Et nous pouvons utiliser des matrices simples de Leslie / Lefkovitch pour déduire les taux de survie annuelle des juvéniles, en supposant des fécondités stables:</vt:lpstr>
      <vt:lpstr>Et nous pouvons utiliser des matrices simples de Leslie / Lefkovitch pour déduire les taux de survie annuelle des juvéniles, en supposant des fécondités stables:</vt:lpstr>
      <vt:lpstr>Et nous pouvons utiliser des matrices simples de Leslie / Lefkovitch pour déduire les taux de survie annuelle des juvéniles, en supposant des fécondités stables:</vt:lpstr>
      <vt:lpstr>PowerPoint Presentation</vt:lpstr>
      <vt:lpstr>PowerPoint Presentation</vt:lpstr>
      <vt:lpstr>Les chauves-souris sont impliqués aussi comme les réservoirs pour les virus zoonotiques</vt:lpstr>
      <vt:lpstr>PowerPoint Presentation</vt:lpstr>
      <vt:lpstr>PowerPoint Presentation</vt:lpstr>
      <vt:lpstr>PowerPoint Presentation</vt:lpstr>
      <vt:lpstr>PowerPoint Presentation</vt:lpstr>
      <vt:lpstr>Nous essayons d’expliquer la cause de ces motifs avec les modèles mécanistes </vt:lpstr>
      <vt:lpstr>Nous essayons d’expliquer la cause de ces motifs avec les modèles mécanistes </vt:lpstr>
      <vt:lpstr>PowerPoint Presentation</vt:lpstr>
      <vt:lpstr>Il y a trois mécanismes suggérés dans la littérature pour décrire les dynamiques des virus chez les chauves-souris:</vt:lpstr>
      <vt:lpstr>PowerPoint Presentation</vt:lpstr>
      <vt:lpstr>PowerPoint Presentation</vt:lpstr>
      <vt:lpstr>PowerPoint Presentation</vt:lpstr>
      <vt:lpstr>PowerPoint Presentation</vt:lpstr>
      <vt:lpstr>Les articles avec l’IPM</vt:lpstr>
      <vt:lpstr>Et bien plus à venir!</vt:lpstr>
      <vt:lpstr>Misaotra betsaka!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141</cp:revision>
  <cp:lastPrinted>2018-01-21T07:32:14Z</cp:lastPrinted>
  <dcterms:created xsi:type="dcterms:W3CDTF">2016-01-09T12:19:14Z</dcterms:created>
  <dcterms:modified xsi:type="dcterms:W3CDTF">2020-01-14T03:34:35Z</dcterms:modified>
</cp:coreProperties>
</file>